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7556500" cy="106934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42578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1pPr>
    <a:lvl2pPr marL="0" marR="0" indent="457200" algn="l" defTabSz="142578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2pPr>
    <a:lvl3pPr marL="0" marR="0" indent="914400" algn="l" defTabSz="142578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3pPr>
    <a:lvl4pPr marL="0" marR="0" indent="1371600" algn="l" defTabSz="142578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4pPr>
    <a:lvl5pPr marL="0" marR="0" indent="1828800" algn="l" defTabSz="142578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5pPr>
    <a:lvl6pPr marL="0" marR="0" indent="2286000" algn="l" defTabSz="142578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6pPr>
    <a:lvl7pPr marL="0" marR="0" indent="2743200" algn="l" defTabSz="142578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7pPr>
    <a:lvl8pPr marL="0" marR="0" indent="3200400" algn="l" defTabSz="142578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8pPr>
    <a:lvl9pPr marL="0" marR="0" indent="3657600" algn="l" defTabSz="142578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3175" cap="flat">
              <a:solidFill>
                <a:srgbClr val="FFFFFF"/>
              </a:solidFill>
              <a:prstDash val="solid"/>
              <a:round/>
            </a:ln>
          </a:left>
          <a:right>
            <a:ln w="3175" cap="flat">
              <a:solidFill>
                <a:srgbClr val="FFFFFF"/>
              </a:solidFill>
              <a:prstDash val="solid"/>
              <a:round/>
            </a:ln>
          </a:right>
          <a:top>
            <a:ln w="3175" cap="flat">
              <a:solidFill>
                <a:srgbClr val="FFFFFF"/>
              </a:solidFill>
              <a:prstDash val="solid"/>
              <a:round/>
            </a:ln>
          </a:top>
          <a:bottom>
            <a:ln w="3175" cap="flat">
              <a:solidFill>
                <a:srgbClr val="FFFFFF"/>
              </a:solidFill>
              <a:prstDash val="solid"/>
              <a:round/>
            </a:ln>
          </a:bottom>
          <a:insideH>
            <a:ln w="3175" cap="flat">
              <a:solidFill>
                <a:srgbClr val="FFFFFF"/>
              </a:solidFill>
              <a:prstDash val="solid"/>
              <a:round/>
            </a:ln>
          </a:insideH>
          <a:insideV>
            <a:ln w="3175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round/>
            </a:ln>
          </a:left>
          <a:right>
            <a:ln w="3175" cap="flat">
              <a:solidFill>
                <a:srgbClr val="FFFFFF"/>
              </a:solidFill>
              <a:prstDash val="solid"/>
              <a:round/>
            </a:ln>
          </a:right>
          <a:top>
            <a:ln w="3175" cap="flat">
              <a:solidFill>
                <a:srgbClr val="FFFFFF"/>
              </a:solidFill>
              <a:prstDash val="solid"/>
              <a:round/>
            </a:ln>
          </a:top>
          <a:bottom>
            <a:ln w="3175" cap="flat">
              <a:solidFill>
                <a:srgbClr val="FFFFFF"/>
              </a:solidFill>
              <a:prstDash val="solid"/>
              <a:round/>
            </a:ln>
          </a:bottom>
          <a:insideH>
            <a:ln w="3175" cap="flat">
              <a:solidFill>
                <a:srgbClr val="FFFFFF"/>
              </a:solidFill>
              <a:prstDash val="solid"/>
              <a:round/>
            </a:ln>
          </a:insideH>
          <a:insideV>
            <a:ln w="3175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round/>
            </a:ln>
          </a:left>
          <a:right>
            <a:ln w="3175" cap="flat">
              <a:solidFill>
                <a:srgbClr val="FFFFFF"/>
              </a:solidFill>
              <a:prstDash val="solid"/>
              <a:round/>
            </a:ln>
          </a:right>
          <a:top>
            <a:ln w="3175" cap="flat">
              <a:solidFill>
                <a:srgbClr val="FFFFFF"/>
              </a:solidFill>
              <a:prstDash val="solid"/>
              <a:round/>
            </a:ln>
          </a:top>
          <a:bottom>
            <a:ln w="3175" cap="flat">
              <a:solidFill>
                <a:srgbClr val="FFFFFF"/>
              </a:solidFill>
              <a:prstDash val="solid"/>
              <a:round/>
            </a:ln>
          </a:bottom>
          <a:insideH>
            <a:ln w="3175" cap="flat">
              <a:solidFill>
                <a:srgbClr val="FFFFFF"/>
              </a:solidFill>
              <a:prstDash val="solid"/>
              <a:round/>
            </a:ln>
          </a:insideH>
          <a:insideV>
            <a:ln w="3175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round/>
            </a:ln>
          </a:left>
          <a:right>
            <a:ln w="3175" cap="flat">
              <a:solidFill>
                <a:srgbClr val="FFFFFF"/>
              </a:solidFill>
              <a:prstDash val="solid"/>
              <a:round/>
            </a:ln>
          </a:right>
          <a:top>
            <a:ln w="3175" cap="flat">
              <a:solidFill>
                <a:srgbClr val="FFFFFF"/>
              </a:solidFill>
              <a:prstDash val="solid"/>
              <a:round/>
            </a:ln>
          </a:top>
          <a:bottom>
            <a:ln w="3175" cap="flat">
              <a:solidFill>
                <a:srgbClr val="FFFFFF"/>
              </a:solidFill>
              <a:prstDash val="solid"/>
              <a:round/>
            </a:ln>
          </a:bottom>
          <a:insideH>
            <a:ln w="3175" cap="flat">
              <a:solidFill>
                <a:srgbClr val="FFFFFF"/>
              </a:solidFill>
              <a:prstDash val="solid"/>
              <a:round/>
            </a:ln>
          </a:insideH>
          <a:insideV>
            <a:ln w="3175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3175" cap="flat">
              <a:solidFill>
                <a:srgbClr val="FFFFFF"/>
              </a:solidFill>
              <a:prstDash val="solid"/>
              <a:round/>
            </a:ln>
          </a:left>
          <a:right>
            <a:ln w="3175" cap="flat">
              <a:solidFill>
                <a:srgbClr val="FFFFFF"/>
              </a:solidFill>
              <a:prstDash val="solid"/>
              <a:round/>
            </a:ln>
          </a:right>
          <a:top>
            <a:ln w="3175" cap="flat">
              <a:solidFill>
                <a:srgbClr val="FFFFFF"/>
              </a:solidFill>
              <a:prstDash val="solid"/>
              <a:round/>
            </a:ln>
          </a:top>
          <a:bottom>
            <a:ln w="3175" cap="flat">
              <a:solidFill>
                <a:srgbClr val="FFFFFF"/>
              </a:solidFill>
              <a:prstDash val="solid"/>
              <a:round/>
            </a:ln>
          </a:bottom>
          <a:insideH>
            <a:ln w="3175" cap="flat">
              <a:solidFill>
                <a:srgbClr val="FFFFFF"/>
              </a:solidFill>
              <a:prstDash val="solid"/>
              <a:round/>
            </a:ln>
          </a:insideH>
          <a:insideV>
            <a:ln w="3175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round/>
            </a:ln>
          </a:left>
          <a:right>
            <a:ln w="3175" cap="flat">
              <a:solidFill>
                <a:srgbClr val="FFFFFF"/>
              </a:solidFill>
              <a:prstDash val="solid"/>
              <a:round/>
            </a:ln>
          </a:right>
          <a:top>
            <a:ln w="3175" cap="flat">
              <a:solidFill>
                <a:srgbClr val="FFFFFF"/>
              </a:solidFill>
              <a:prstDash val="solid"/>
              <a:round/>
            </a:ln>
          </a:top>
          <a:bottom>
            <a:ln w="3175" cap="flat">
              <a:solidFill>
                <a:srgbClr val="FFFFFF"/>
              </a:solidFill>
              <a:prstDash val="solid"/>
              <a:round/>
            </a:ln>
          </a:bottom>
          <a:insideH>
            <a:ln w="3175" cap="flat">
              <a:solidFill>
                <a:srgbClr val="FFFFFF"/>
              </a:solidFill>
              <a:prstDash val="solid"/>
              <a:round/>
            </a:ln>
          </a:insideH>
          <a:insideV>
            <a:ln w="3175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round/>
            </a:ln>
          </a:left>
          <a:right>
            <a:ln w="3175" cap="flat">
              <a:solidFill>
                <a:srgbClr val="FFFFFF"/>
              </a:solidFill>
              <a:prstDash val="solid"/>
              <a:round/>
            </a:ln>
          </a:right>
          <a:top>
            <a:ln w="3175" cap="flat">
              <a:solidFill>
                <a:srgbClr val="FFFFFF"/>
              </a:solidFill>
              <a:prstDash val="solid"/>
              <a:round/>
            </a:ln>
          </a:top>
          <a:bottom>
            <a:ln w="3175" cap="flat">
              <a:solidFill>
                <a:srgbClr val="FFFFFF"/>
              </a:solidFill>
              <a:prstDash val="solid"/>
              <a:round/>
            </a:ln>
          </a:bottom>
          <a:insideH>
            <a:ln w="3175" cap="flat">
              <a:solidFill>
                <a:srgbClr val="FFFFFF"/>
              </a:solidFill>
              <a:prstDash val="solid"/>
              <a:round/>
            </a:ln>
          </a:insideH>
          <a:insideV>
            <a:ln w="3175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round/>
            </a:ln>
          </a:left>
          <a:right>
            <a:ln w="3175" cap="flat">
              <a:solidFill>
                <a:srgbClr val="FFFFFF"/>
              </a:solidFill>
              <a:prstDash val="solid"/>
              <a:round/>
            </a:ln>
          </a:right>
          <a:top>
            <a:ln w="3175" cap="flat">
              <a:solidFill>
                <a:srgbClr val="FFFFFF"/>
              </a:solidFill>
              <a:prstDash val="solid"/>
              <a:round/>
            </a:ln>
          </a:top>
          <a:bottom>
            <a:ln w="3175" cap="flat">
              <a:solidFill>
                <a:srgbClr val="FFFFFF"/>
              </a:solidFill>
              <a:prstDash val="solid"/>
              <a:round/>
            </a:ln>
          </a:bottom>
          <a:insideH>
            <a:ln w="3175" cap="flat">
              <a:solidFill>
                <a:srgbClr val="FFFFFF"/>
              </a:solidFill>
              <a:prstDash val="solid"/>
              <a:round/>
            </a:ln>
          </a:insideH>
          <a:insideV>
            <a:ln w="3175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3175" cap="flat">
              <a:solidFill>
                <a:srgbClr val="FFFFFF"/>
              </a:solidFill>
              <a:prstDash val="solid"/>
              <a:round/>
            </a:ln>
          </a:left>
          <a:right>
            <a:ln w="3175" cap="flat">
              <a:solidFill>
                <a:srgbClr val="FFFFFF"/>
              </a:solidFill>
              <a:prstDash val="solid"/>
              <a:round/>
            </a:ln>
          </a:right>
          <a:top>
            <a:ln w="3175" cap="flat">
              <a:solidFill>
                <a:srgbClr val="FFFFFF"/>
              </a:solidFill>
              <a:prstDash val="solid"/>
              <a:round/>
            </a:ln>
          </a:top>
          <a:bottom>
            <a:ln w="3175" cap="flat">
              <a:solidFill>
                <a:srgbClr val="FFFFFF"/>
              </a:solidFill>
              <a:prstDash val="solid"/>
              <a:round/>
            </a:ln>
          </a:bottom>
          <a:insideH>
            <a:ln w="3175" cap="flat">
              <a:solidFill>
                <a:srgbClr val="FFFFFF"/>
              </a:solidFill>
              <a:prstDash val="solid"/>
              <a:round/>
            </a:ln>
          </a:insideH>
          <a:insideV>
            <a:ln w="3175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round/>
            </a:ln>
          </a:left>
          <a:right>
            <a:ln w="3175" cap="flat">
              <a:solidFill>
                <a:srgbClr val="FFFFFF"/>
              </a:solidFill>
              <a:prstDash val="solid"/>
              <a:round/>
            </a:ln>
          </a:right>
          <a:top>
            <a:ln w="3175" cap="flat">
              <a:solidFill>
                <a:srgbClr val="FFFFFF"/>
              </a:solidFill>
              <a:prstDash val="solid"/>
              <a:round/>
            </a:ln>
          </a:top>
          <a:bottom>
            <a:ln w="3175" cap="flat">
              <a:solidFill>
                <a:srgbClr val="FFFFFF"/>
              </a:solidFill>
              <a:prstDash val="solid"/>
              <a:round/>
            </a:ln>
          </a:bottom>
          <a:insideH>
            <a:ln w="3175" cap="flat">
              <a:solidFill>
                <a:srgbClr val="FFFFFF"/>
              </a:solidFill>
              <a:prstDash val="solid"/>
              <a:round/>
            </a:ln>
          </a:insideH>
          <a:insideV>
            <a:ln w="3175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round/>
            </a:ln>
          </a:left>
          <a:right>
            <a:ln w="3175" cap="flat">
              <a:solidFill>
                <a:srgbClr val="FFFFFF"/>
              </a:solidFill>
              <a:prstDash val="solid"/>
              <a:round/>
            </a:ln>
          </a:right>
          <a:top>
            <a:ln w="3175" cap="flat">
              <a:solidFill>
                <a:srgbClr val="FFFFFF"/>
              </a:solidFill>
              <a:prstDash val="solid"/>
              <a:round/>
            </a:ln>
          </a:top>
          <a:bottom>
            <a:ln w="3175" cap="flat">
              <a:solidFill>
                <a:srgbClr val="FFFFFF"/>
              </a:solidFill>
              <a:prstDash val="solid"/>
              <a:round/>
            </a:ln>
          </a:bottom>
          <a:insideH>
            <a:ln w="3175" cap="flat">
              <a:solidFill>
                <a:srgbClr val="FFFFFF"/>
              </a:solidFill>
              <a:prstDash val="solid"/>
              <a:round/>
            </a:ln>
          </a:insideH>
          <a:insideV>
            <a:ln w="3175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round/>
            </a:ln>
          </a:left>
          <a:right>
            <a:ln w="3175" cap="flat">
              <a:solidFill>
                <a:srgbClr val="FFFFFF"/>
              </a:solidFill>
              <a:prstDash val="solid"/>
              <a:round/>
            </a:ln>
          </a:right>
          <a:top>
            <a:ln w="3175" cap="flat">
              <a:solidFill>
                <a:srgbClr val="FFFFFF"/>
              </a:solidFill>
              <a:prstDash val="solid"/>
              <a:round/>
            </a:ln>
          </a:top>
          <a:bottom>
            <a:ln w="3175" cap="flat">
              <a:solidFill>
                <a:srgbClr val="FFFFFF"/>
              </a:solidFill>
              <a:prstDash val="solid"/>
              <a:round/>
            </a:ln>
          </a:bottom>
          <a:insideH>
            <a:ln w="3175" cap="flat">
              <a:solidFill>
                <a:srgbClr val="FFFFFF"/>
              </a:solidFill>
              <a:prstDash val="solid"/>
              <a:round/>
            </a:ln>
          </a:insideH>
          <a:insideV>
            <a:ln w="3175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3175" cap="flat">
              <a:noFill/>
              <a:miter lim="400000"/>
            </a:ln>
          </a:left>
          <a:right>
            <a:ln w="3175" cap="flat">
              <a:noFill/>
              <a:miter lim="400000"/>
            </a:ln>
          </a:right>
          <a:top>
            <a:ln w="3175" cap="flat">
              <a:noFill/>
              <a:miter lim="400000"/>
            </a:ln>
          </a:top>
          <a:bottom>
            <a:ln w="3175" cap="flat">
              <a:noFill/>
              <a:miter lim="400000"/>
            </a:ln>
          </a:bottom>
          <a:insideH>
            <a:ln w="3175" cap="flat">
              <a:noFill/>
              <a:miter lim="400000"/>
            </a:ln>
          </a:insideH>
          <a:insideV>
            <a:ln w="3175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3175" cap="flat">
              <a:noFill/>
              <a:miter lim="400000"/>
            </a:ln>
          </a:left>
          <a:right>
            <a:ln w="3175" cap="flat">
              <a:noFill/>
              <a:miter lim="400000"/>
            </a:ln>
          </a:right>
          <a:top>
            <a:ln w="3175" cap="flat">
              <a:noFill/>
              <a:miter lim="400000"/>
            </a:ln>
          </a:top>
          <a:bottom>
            <a:ln w="3175" cap="flat">
              <a:noFill/>
              <a:miter lim="400000"/>
            </a:ln>
          </a:bottom>
          <a:insideH>
            <a:ln w="3175" cap="flat">
              <a:noFill/>
              <a:miter lim="400000"/>
            </a:ln>
          </a:insideH>
          <a:insideV>
            <a:ln w="3175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3175" cap="flat">
              <a:noFill/>
              <a:miter lim="400000"/>
            </a:ln>
          </a:left>
          <a:right>
            <a:ln w="3175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3175" cap="flat">
              <a:solidFill>
                <a:srgbClr val="000000"/>
              </a:solidFill>
              <a:prstDash val="solid"/>
              <a:round/>
            </a:ln>
          </a:bottom>
          <a:insideH>
            <a:ln w="3175" cap="flat">
              <a:noFill/>
              <a:miter lim="400000"/>
            </a:ln>
          </a:insideH>
          <a:insideV>
            <a:ln w="3175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3175" cap="flat">
              <a:noFill/>
              <a:miter lim="400000"/>
            </a:ln>
          </a:left>
          <a:right>
            <a:ln w="3175" cap="flat">
              <a:noFill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round/>
            </a:ln>
          </a:top>
          <a:bottom>
            <a:ln w="3175" cap="flat">
              <a:solidFill>
                <a:srgbClr val="000000"/>
              </a:solidFill>
              <a:prstDash val="solid"/>
              <a:round/>
            </a:ln>
          </a:bottom>
          <a:insideH>
            <a:ln w="3175" cap="flat">
              <a:noFill/>
              <a:miter lim="400000"/>
            </a:ln>
          </a:insideH>
          <a:insideV>
            <a:ln w="3175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3175" cap="flat">
              <a:solidFill>
                <a:srgbClr val="FFFFFF"/>
              </a:solidFill>
              <a:prstDash val="solid"/>
              <a:round/>
            </a:ln>
          </a:left>
          <a:right>
            <a:ln w="3175" cap="flat">
              <a:solidFill>
                <a:srgbClr val="FFFFFF"/>
              </a:solidFill>
              <a:prstDash val="solid"/>
              <a:round/>
            </a:ln>
          </a:right>
          <a:top>
            <a:ln w="3175" cap="flat">
              <a:solidFill>
                <a:srgbClr val="FFFFFF"/>
              </a:solidFill>
              <a:prstDash val="solid"/>
              <a:round/>
            </a:ln>
          </a:top>
          <a:bottom>
            <a:ln w="3175" cap="flat">
              <a:solidFill>
                <a:srgbClr val="FFFFFF"/>
              </a:solidFill>
              <a:prstDash val="solid"/>
              <a:round/>
            </a:ln>
          </a:bottom>
          <a:insideH>
            <a:ln w="3175" cap="flat">
              <a:solidFill>
                <a:srgbClr val="FFFFFF"/>
              </a:solidFill>
              <a:prstDash val="solid"/>
              <a:round/>
            </a:ln>
          </a:insideH>
          <a:insideV>
            <a:ln w="3175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round/>
            </a:ln>
          </a:left>
          <a:right>
            <a:ln w="3175" cap="flat">
              <a:solidFill>
                <a:srgbClr val="FFFFFF"/>
              </a:solidFill>
              <a:prstDash val="solid"/>
              <a:round/>
            </a:ln>
          </a:right>
          <a:top>
            <a:ln w="3175" cap="flat">
              <a:solidFill>
                <a:srgbClr val="FFFFFF"/>
              </a:solidFill>
              <a:prstDash val="solid"/>
              <a:round/>
            </a:ln>
          </a:top>
          <a:bottom>
            <a:ln w="3175" cap="flat">
              <a:solidFill>
                <a:srgbClr val="FFFFFF"/>
              </a:solidFill>
              <a:prstDash val="solid"/>
              <a:round/>
            </a:ln>
          </a:bottom>
          <a:insideH>
            <a:ln w="3175" cap="flat">
              <a:solidFill>
                <a:srgbClr val="FFFFFF"/>
              </a:solidFill>
              <a:prstDash val="solid"/>
              <a:round/>
            </a:ln>
          </a:insideH>
          <a:insideV>
            <a:ln w="3175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round/>
            </a:ln>
          </a:left>
          <a:right>
            <a:ln w="3175" cap="flat">
              <a:solidFill>
                <a:srgbClr val="FFFFFF"/>
              </a:solidFill>
              <a:prstDash val="solid"/>
              <a:round/>
            </a:ln>
          </a:right>
          <a:top>
            <a:ln w="3175" cap="flat">
              <a:solidFill>
                <a:srgbClr val="FFFFFF"/>
              </a:solidFill>
              <a:prstDash val="solid"/>
              <a:round/>
            </a:ln>
          </a:top>
          <a:bottom>
            <a:ln w="3175" cap="flat">
              <a:solidFill>
                <a:srgbClr val="FFFFFF"/>
              </a:solidFill>
              <a:prstDash val="solid"/>
              <a:round/>
            </a:ln>
          </a:bottom>
          <a:insideH>
            <a:ln w="3175" cap="flat">
              <a:solidFill>
                <a:srgbClr val="FFFFFF"/>
              </a:solidFill>
              <a:prstDash val="solid"/>
              <a:round/>
            </a:ln>
          </a:insideH>
          <a:insideV>
            <a:ln w="3175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round/>
            </a:ln>
          </a:left>
          <a:right>
            <a:ln w="3175" cap="flat">
              <a:solidFill>
                <a:srgbClr val="FFFFFF"/>
              </a:solidFill>
              <a:prstDash val="solid"/>
              <a:round/>
            </a:ln>
          </a:right>
          <a:top>
            <a:ln w="3175" cap="flat">
              <a:solidFill>
                <a:srgbClr val="FFFFFF"/>
              </a:solidFill>
              <a:prstDash val="solid"/>
              <a:round/>
            </a:ln>
          </a:top>
          <a:bottom>
            <a:ln w="3175" cap="flat">
              <a:solidFill>
                <a:srgbClr val="FFFFFF"/>
              </a:solidFill>
              <a:prstDash val="solid"/>
              <a:round/>
            </a:ln>
          </a:bottom>
          <a:insideH>
            <a:ln w="3175" cap="flat">
              <a:solidFill>
                <a:srgbClr val="FFFFFF"/>
              </a:solidFill>
              <a:prstDash val="solid"/>
              <a:round/>
            </a:ln>
          </a:insideH>
          <a:insideV>
            <a:ln w="3175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round/>
            </a:ln>
          </a:left>
          <a:right>
            <a:ln w="3175" cap="flat">
              <a:solidFill>
                <a:srgbClr val="000000"/>
              </a:solidFill>
              <a:prstDash val="solid"/>
              <a:round/>
            </a:ln>
          </a:right>
          <a:top>
            <a:ln w="3175" cap="flat">
              <a:solidFill>
                <a:srgbClr val="000000"/>
              </a:solidFill>
              <a:prstDash val="solid"/>
              <a:round/>
            </a:ln>
          </a:top>
          <a:bottom>
            <a:ln w="3175" cap="flat">
              <a:solidFill>
                <a:srgbClr val="000000"/>
              </a:solidFill>
              <a:prstDash val="solid"/>
              <a:round/>
            </a:ln>
          </a:bottom>
          <a:insideH>
            <a:ln w="3175" cap="flat">
              <a:solidFill>
                <a:srgbClr val="000000"/>
              </a:solidFill>
              <a:prstDash val="solid"/>
              <a:round/>
            </a:ln>
          </a:insideH>
          <a:insideV>
            <a:ln w="3175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round/>
            </a:ln>
          </a:left>
          <a:right>
            <a:ln w="3175" cap="flat">
              <a:solidFill>
                <a:srgbClr val="000000"/>
              </a:solidFill>
              <a:prstDash val="solid"/>
              <a:round/>
            </a:ln>
          </a:right>
          <a:top>
            <a:ln w="3175" cap="flat">
              <a:solidFill>
                <a:srgbClr val="000000"/>
              </a:solidFill>
              <a:prstDash val="solid"/>
              <a:round/>
            </a:ln>
          </a:top>
          <a:bottom>
            <a:ln w="3175" cap="flat">
              <a:solidFill>
                <a:srgbClr val="000000"/>
              </a:solidFill>
              <a:prstDash val="solid"/>
              <a:round/>
            </a:ln>
          </a:bottom>
          <a:insideH>
            <a:ln w="3175" cap="flat">
              <a:solidFill>
                <a:srgbClr val="000000"/>
              </a:solidFill>
              <a:prstDash val="solid"/>
              <a:round/>
            </a:ln>
          </a:insideH>
          <a:insideV>
            <a:ln w="3175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round/>
            </a:ln>
          </a:left>
          <a:right>
            <a:ln w="3175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3175" cap="flat">
              <a:solidFill>
                <a:srgbClr val="000000"/>
              </a:solidFill>
              <a:prstDash val="solid"/>
              <a:round/>
            </a:ln>
          </a:bottom>
          <a:insideH>
            <a:ln w="3175" cap="flat">
              <a:solidFill>
                <a:srgbClr val="000000"/>
              </a:solidFill>
              <a:prstDash val="solid"/>
              <a:round/>
            </a:ln>
          </a:insideH>
          <a:insideV>
            <a:ln w="3175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round/>
            </a:ln>
          </a:left>
          <a:right>
            <a:ln w="3175" cap="flat">
              <a:solidFill>
                <a:srgbClr val="000000"/>
              </a:solidFill>
              <a:prstDash val="solid"/>
              <a:round/>
            </a:ln>
          </a:right>
          <a:top>
            <a:ln w="3175" cap="flat">
              <a:solidFill>
                <a:srgbClr val="000000"/>
              </a:solidFill>
              <a:prstDash val="solid"/>
              <a:round/>
            </a:ln>
          </a:top>
          <a:bottom>
            <a:ln w="3175" cap="flat">
              <a:solidFill>
                <a:srgbClr val="000000"/>
              </a:solidFill>
              <a:prstDash val="solid"/>
              <a:round/>
            </a:ln>
          </a:bottom>
          <a:insideH>
            <a:ln w="3175" cap="flat">
              <a:solidFill>
                <a:srgbClr val="000000"/>
              </a:solidFill>
              <a:prstDash val="solid"/>
              <a:round/>
            </a:ln>
          </a:insideH>
          <a:insideV>
            <a:ln w="3175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03" autoAdjust="0"/>
    <p:restoredTop sz="94660"/>
  </p:normalViewPr>
  <p:slideViewPr>
    <p:cSldViewPr snapToGrid="0">
      <p:cViewPr>
        <p:scale>
          <a:sx n="120" d="100"/>
          <a:sy n="120" d="100"/>
        </p:scale>
        <p:origin x="928" y="-35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0" name="Shape 9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1425786" latinLnBrk="0">
      <a:defRPr sz="1600">
        <a:latin typeface="+mn-lt"/>
        <a:ea typeface="+mn-ea"/>
        <a:cs typeface="+mn-cs"/>
        <a:sym typeface="SimSun"/>
      </a:defRPr>
    </a:lvl1pPr>
    <a:lvl2pPr indent="228600" defTabSz="1425786" latinLnBrk="0">
      <a:defRPr sz="1600">
        <a:latin typeface="+mn-lt"/>
        <a:ea typeface="+mn-ea"/>
        <a:cs typeface="+mn-cs"/>
        <a:sym typeface="SimSun"/>
      </a:defRPr>
    </a:lvl2pPr>
    <a:lvl3pPr indent="457200" defTabSz="1425786" latinLnBrk="0">
      <a:defRPr sz="1600">
        <a:latin typeface="+mn-lt"/>
        <a:ea typeface="+mn-ea"/>
        <a:cs typeface="+mn-cs"/>
        <a:sym typeface="SimSun"/>
      </a:defRPr>
    </a:lvl3pPr>
    <a:lvl4pPr indent="685800" defTabSz="1425786" latinLnBrk="0">
      <a:defRPr sz="1600">
        <a:latin typeface="+mn-lt"/>
        <a:ea typeface="+mn-ea"/>
        <a:cs typeface="+mn-cs"/>
        <a:sym typeface="SimSun"/>
      </a:defRPr>
    </a:lvl4pPr>
    <a:lvl5pPr indent="914400" defTabSz="1425786" latinLnBrk="0">
      <a:defRPr sz="1600">
        <a:latin typeface="+mn-lt"/>
        <a:ea typeface="+mn-ea"/>
        <a:cs typeface="+mn-cs"/>
        <a:sym typeface="SimSun"/>
      </a:defRPr>
    </a:lvl5pPr>
    <a:lvl6pPr indent="1143000" defTabSz="1425786" latinLnBrk="0">
      <a:defRPr sz="1600">
        <a:latin typeface="+mn-lt"/>
        <a:ea typeface="+mn-ea"/>
        <a:cs typeface="+mn-cs"/>
        <a:sym typeface="SimSun"/>
      </a:defRPr>
    </a:lvl6pPr>
    <a:lvl7pPr indent="1371600" defTabSz="1425786" latinLnBrk="0">
      <a:defRPr sz="1600">
        <a:latin typeface="+mn-lt"/>
        <a:ea typeface="+mn-ea"/>
        <a:cs typeface="+mn-cs"/>
        <a:sym typeface="SimSun"/>
      </a:defRPr>
    </a:lvl7pPr>
    <a:lvl8pPr indent="1600200" defTabSz="1425786" latinLnBrk="0">
      <a:defRPr sz="1600">
        <a:latin typeface="+mn-lt"/>
        <a:ea typeface="+mn-ea"/>
        <a:cs typeface="+mn-cs"/>
        <a:sym typeface="SimSun"/>
      </a:defRPr>
    </a:lvl8pPr>
    <a:lvl9pPr indent="1828800" defTabSz="1425786" latinLnBrk="0">
      <a:defRPr sz="1600">
        <a:latin typeface="+mn-lt"/>
        <a:ea typeface="+mn-ea"/>
        <a:cs typeface="+mn-cs"/>
        <a:sym typeface="SimSun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单击此处添加标题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单击此处添加标题</a:t>
            </a:r>
          </a:p>
        </p:txBody>
      </p:sp>
      <p:sp>
        <p:nvSpPr>
          <p:cNvPr id="12" name="正文级别 1…"/>
          <p:cNvSpPr txBox="1">
            <a:spLocks noGrp="1"/>
          </p:cNvSpPr>
          <p:nvPr>
            <p:ph type="body" sz="quarter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单击此处添加副标题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标题文本"/>
          <p:cNvSpPr txBox="1">
            <a:spLocks noGrp="1"/>
          </p:cNvSpPr>
          <p:nvPr>
            <p:ph type="title"/>
          </p:nvPr>
        </p:nvSpPr>
        <p:spPr>
          <a:xfrm>
            <a:off x="1090280" y="3782476"/>
            <a:ext cx="5187971" cy="653980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90000"/>
              </a:lnSpc>
              <a:defRPr sz="6800"/>
            </a:lvl1pPr>
          </a:lstStyle>
          <a:p>
            <a:r>
              <a:t>标题文本</a:t>
            </a:r>
          </a:p>
        </p:txBody>
      </p:sp>
      <p:sp>
        <p:nvSpPr>
          <p:cNvPr id="21" name="正文级别 1…"/>
          <p:cNvSpPr txBox="1">
            <a:spLocks noGrp="1"/>
          </p:cNvSpPr>
          <p:nvPr>
            <p:ph type="body" sz="quarter" idx="1"/>
          </p:nvPr>
        </p:nvSpPr>
        <p:spPr>
          <a:xfrm>
            <a:off x="1090280" y="4555659"/>
            <a:ext cx="5187971" cy="2146775"/>
          </a:xfrm>
          <a:prstGeom prst="rect">
            <a:avLst/>
          </a:prstGeom>
        </p:spPr>
        <p:txBody>
          <a:bodyPr/>
          <a:lstStyle>
            <a:lvl1pPr marL="342900" indent="-342900" algn="l">
              <a:buSzPct val="100000"/>
              <a:buFont typeface="Arial"/>
              <a:buChar char="•"/>
              <a:defRPr sz="4200">
                <a:latin typeface="Calibri"/>
                <a:ea typeface="Calibri"/>
                <a:cs typeface="Calibri"/>
                <a:sym typeface="Calibri"/>
              </a:defRPr>
            </a:lvl1pPr>
            <a:lvl2pPr marL="857250" indent="-400050" algn="l">
              <a:buSzPct val="100000"/>
              <a:buFont typeface="Arial"/>
              <a:buChar char="•"/>
              <a:defRPr sz="4200">
                <a:latin typeface="Calibri"/>
                <a:ea typeface="Calibri"/>
                <a:cs typeface="Calibri"/>
                <a:sym typeface="Calibri"/>
              </a:defRPr>
            </a:lvl2pPr>
            <a:lvl3pPr marL="1394460" indent="-480060" algn="l">
              <a:buSzPct val="100000"/>
              <a:buFont typeface="Arial"/>
              <a:buChar char="•"/>
              <a:defRPr sz="4200">
                <a:latin typeface="Calibri"/>
                <a:ea typeface="Calibri"/>
                <a:cs typeface="Calibri"/>
                <a:sym typeface="Calibri"/>
              </a:defRPr>
            </a:lvl3pPr>
            <a:lvl4pPr marL="1905000" indent="-533400" algn="l">
              <a:buSzPct val="100000"/>
              <a:buFont typeface="Arial"/>
              <a:buChar char="•"/>
              <a:defRPr sz="4200">
                <a:latin typeface="Calibri"/>
                <a:ea typeface="Calibri"/>
                <a:cs typeface="Calibri"/>
                <a:sym typeface="Calibri"/>
              </a:defRPr>
            </a:lvl4pPr>
            <a:lvl5pPr marL="2362200" indent="-533400" algn="l">
              <a:buSzPct val="100000"/>
              <a:buFont typeface="Arial"/>
              <a:buChar char="•"/>
              <a:defRPr sz="42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22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标题文本"/>
          <p:cNvSpPr txBox="1">
            <a:spLocks noGrp="1"/>
          </p:cNvSpPr>
          <p:nvPr>
            <p:ph type="title"/>
          </p:nvPr>
        </p:nvSpPr>
        <p:spPr>
          <a:xfrm>
            <a:off x="1181131" y="3886418"/>
            <a:ext cx="5085514" cy="2019493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</a:lvl1pPr>
          </a:lstStyle>
          <a:p>
            <a:r>
              <a:t>标题文本</a:t>
            </a:r>
          </a:p>
        </p:txBody>
      </p:sp>
      <p:sp>
        <p:nvSpPr>
          <p:cNvPr id="30" name="正文级别 1…"/>
          <p:cNvSpPr txBox="1">
            <a:spLocks noGrp="1"/>
          </p:cNvSpPr>
          <p:nvPr>
            <p:ph type="body" sz="quarter" idx="1"/>
          </p:nvPr>
        </p:nvSpPr>
        <p:spPr>
          <a:xfrm>
            <a:off x="1181132" y="5929371"/>
            <a:ext cx="5085512" cy="319478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l"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l"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l"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l"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31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标题文本"/>
          <p:cNvSpPr txBox="1">
            <a:spLocks noGrp="1"/>
          </p:cNvSpPr>
          <p:nvPr>
            <p:ph type="title"/>
          </p:nvPr>
        </p:nvSpPr>
        <p:spPr>
          <a:xfrm>
            <a:off x="1090280" y="3782476"/>
            <a:ext cx="5187971" cy="653980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90000"/>
              </a:lnSpc>
              <a:defRPr sz="6800"/>
            </a:lvl1pPr>
          </a:lstStyle>
          <a:p>
            <a:r>
              <a:t>标题文本</a:t>
            </a:r>
          </a:p>
        </p:txBody>
      </p:sp>
      <p:sp>
        <p:nvSpPr>
          <p:cNvPr id="39" name="正文级别 1…"/>
          <p:cNvSpPr txBox="1">
            <a:spLocks noGrp="1"/>
          </p:cNvSpPr>
          <p:nvPr>
            <p:ph type="body" sz="quarter" idx="1"/>
          </p:nvPr>
        </p:nvSpPr>
        <p:spPr>
          <a:xfrm>
            <a:off x="1090280" y="4555659"/>
            <a:ext cx="2556392" cy="2146775"/>
          </a:xfrm>
          <a:prstGeom prst="rect">
            <a:avLst/>
          </a:prstGeom>
        </p:spPr>
        <p:txBody>
          <a:bodyPr/>
          <a:lstStyle>
            <a:lvl1pPr marL="342900" indent="-342900" algn="l">
              <a:buSzPct val="100000"/>
              <a:buFont typeface="Arial"/>
              <a:buChar char="•"/>
              <a:defRPr sz="4200">
                <a:latin typeface="Calibri"/>
                <a:ea typeface="Calibri"/>
                <a:cs typeface="Calibri"/>
                <a:sym typeface="Calibri"/>
              </a:defRPr>
            </a:lvl1pPr>
            <a:lvl2pPr marL="857250" indent="-400050" algn="l">
              <a:buSzPct val="100000"/>
              <a:buFont typeface="Arial"/>
              <a:buChar char="•"/>
              <a:defRPr sz="4200">
                <a:latin typeface="Calibri"/>
                <a:ea typeface="Calibri"/>
                <a:cs typeface="Calibri"/>
                <a:sym typeface="Calibri"/>
              </a:defRPr>
            </a:lvl2pPr>
            <a:lvl3pPr marL="1394460" indent="-480060" algn="l">
              <a:buSzPct val="100000"/>
              <a:buFont typeface="Arial"/>
              <a:buChar char="•"/>
              <a:defRPr sz="4200">
                <a:latin typeface="Calibri"/>
                <a:ea typeface="Calibri"/>
                <a:cs typeface="Calibri"/>
                <a:sym typeface="Calibri"/>
              </a:defRPr>
            </a:lvl3pPr>
            <a:lvl4pPr marL="1905000" indent="-533400" algn="l">
              <a:buSzPct val="100000"/>
              <a:buFont typeface="Arial"/>
              <a:buChar char="•"/>
              <a:defRPr sz="4200">
                <a:latin typeface="Calibri"/>
                <a:ea typeface="Calibri"/>
                <a:cs typeface="Calibri"/>
                <a:sym typeface="Calibri"/>
              </a:defRPr>
            </a:lvl4pPr>
            <a:lvl5pPr marL="2362200" indent="-533400" algn="l">
              <a:buSzPct val="100000"/>
              <a:buFont typeface="Arial"/>
              <a:buChar char="•"/>
              <a:defRPr sz="42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40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标题文本"/>
          <p:cNvSpPr txBox="1">
            <a:spLocks noGrp="1"/>
          </p:cNvSpPr>
          <p:nvPr>
            <p:ph type="title"/>
          </p:nvPr>
        </p:nvSpPr>
        <p:spPr>
          <a:xfrm>
            <a:off x="1185048" y="3835108"/>
            <a:ext cx="5187971" cy="653980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90000"/>
              </a:lnSpc>
              <a:defRPr sz="6800"/>
            </a:lvl1pPr>
          </a:lstStyle>
          <a:p>
            <a:r>
              <a:t>标题文本</a:t>
            </a:r>
          </a:p>
        </p:txBody>
      </p:sp>
      <p:sp>
        <p:nvSpPr>
          <p:cNvPr id="48" name="正文级别 1…"/>
          <p:cNvSpPr txBox="1">
            <a:spLocks noGrp="1"/>
          </p:cNvSpPr>
          <p:nvPr>
            <p:ph type="body" sz="quarter" idx="1"/>
          </p:nvPr>
        </p:nvSpPr>
        <p:spPr>
          <a:xfrm>
            <a:off x="1185048" y="4515863"/>
            <a:ext cx="2544644" cy="406486"/>
          </a:xfrm>
          <a:prstGeom prst="rect">
            <a:avLst/>
          </a:prstGeom>
        </p:spPr>
        <p:txBody>
          <a:bodyPr anchor="b"/>
          <a:lstStyle>
            <a:lvl1pPr algn="l">
              <a:defRPr sz="4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l">
              <a:defRPr sz="4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l">
              <a:defRPr sz="4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l">
              <a:defRPr sz="4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l">
              <a:defRPr sz="4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49" name="文本占位符 4"/>
          <p:cNvSpPr>
            <a:spLocks noGrp="1"/>
          </p:cNvSpPr>
          <p:nvPr>
            <p:ph type="body" sz="quarter" idx="21"/>
          </p:nvPr>
        </p:nvSpPr>
        <p:spPr>
          <a:xfrm>
            <a:off x="3815843" y="4515863"/>
            <a:ext cx="2557176" cy="406486"/>
          </a:xfrm>
          <a:prstGeom prst="rect">
            <a:avLst/>
          </a:prstGeom>
        </p:spPr>
        <p:txBody>
          <a:bodyPr anchor="b"/>
          <a:lstStyle/>
          <a:p>
            <a:pPr algn="l">
              <a:defRPr sz="4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50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标题文本"/>
          <p:cNvSpPr txBox="1">
            <a:spLocks noGrp="1"/>
          </p:cNvSpPr>
          <p:nvPr>
            <p:ph type="title"/>
          </p:nvPr>
        </p:nvSpPr>
        <p:spPr>
          <a:xfrm>
            <a:off x="1184265" y="5019710"/>
            <a:ext cx="5187971" cy="653980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90000"/>
              </a:lnSpc>
              <a:defRPr sz="6800"/>
            </a:lvl1pPr>
          </a:lstStyle>
          <a:p>
            <a:r>
              <a:t>标题文本</a:t>
            </a:r>
          </a:p>
        </p:txBody>
      </p:sp>
      <p:sp>
        <p:nvSpPr>
          <p:cNvPr id="58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单击此处编辑标题"/>
          <p:cNvSpPr txBox="1">
            <a:spLocks noGrp="1"/>
          </p:cNvSpPr>
          <p:nvPr>
            <p:ph type="title" hasCustomPrompt="1"/>
          </p:nvPr>
        </p:nvSpPr>
        <p:spPr>
          <a:xfrm>
            <a:off x="1089809" y="3717627"/>
            <a:ext cx="2054942" cy="789475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90000"/>
              </a:lnSpc>
              <a:defRPr sz="4800"/>
            </a:lvl1pPr>
          </a:lstStyle>
          <a:p>
            <a:r>
              <a:t>单击此处编辑标题</a:t>
            </a:r>
          </a:p>
        </p:txBody>
      </p:sp>
      <p:sp>
        <p:nvSpPr>
          <p:cNvPr id="73" name="图片占位符 2"/>
          <p:cNvSpPr>
            <a:spLocks noGrp="1"/>
          </p:cNvSpPr>
          <p:nvPr>
            <p:ph type="pic" sz="quarter" idx="21"/>
          </p:nvPr>
        </p:nvSpPr>
        <p:spPr>
          <a:xfrm>
            <a:off x="3328306" y="4033058"/>
            <a:ext cx="2870057" cy="2513394"/>
          </a:xfrm>
          <a:prstGeom prst="rect">
            <a:avLst/>
          </a:prstGeom>
          <a:ln w="12700"/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74" name="正文级别 1…"/>
          <p:cNvSpPr txBox="1">
            <a:spLocks noGrp="1"/>
          </p:cNvSpPr>
          <p:nvPr>
            <p:ph type="body" sz="quarter" idx="1"/>
          </p:nvPr>
        </p:nvSpPr>
        <p:spPr>
          <a:xfrm>
            <a:off x="1092316" y="4670008"/>
            <a:ext cx="2054941" cy="1880484"/>
          </a:xfrm>
          <a:prstGeom prst="rect">
            <a:avLst/>
          </a:prstGeom>
        </p:spPr>
        <p:txBody>
          <a:bodyPr/>
          <a:lstStyle>
            <a:lvl1pPr algn="l">
              <a:lnSpc>
                <a:spcPct val="150000"/>
              </a:lnSpc>
              <a:defRPr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l">
              <a:lnSpc>
                <a:spcPct val="150000"/>
              </a:lnSpc>
              <a:defRPr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l">
              <a:lnSpc>
                <a:spcPct val="150000"/>
              </a:lnSpc>
              <a:defRPr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l">
              <a:lnSpc>
                <a:spcPct val="150000"/>
              </a:lnSpc>
              <a:defRPr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l">
              <a:lnSpc>
                <a:spcPct val="150000"/>
              </a:lnSpc>
              <a:defRPr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75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正文级别 1…"/>
          <p:cNvSpPr txBox="1">
            <a:spLocks noGrp="1"/>
          </p:cNvSpPr>
          <p:nvPr>
            <p:ph type="body" sz="quarter" idx="1"/>
          </p:nvPr>
        </p:nvSpPr>
        <p:spPr>
          <a:xfrm>
            <a:off x="1184265" y="3927079"/>
            <a:ext cx="5187971" cy="2742572"/>
          </a:xfrm>
          <a:prstGeom prst="rect">
            <a:avLst/>
          </a:prstGeom>
        </p:spPr>
        <p:txBody>
          <a:bodyPr/>
          <a:lstStyle>
            <a:lvl1pPr marL="342900" indent="-342900" algn="l">
              <a:buSzPct val="100000"/>
              <a:buFont typeface="Arial"/>
              <a:buChar char="•"/>
              <a:defRPr sz="4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857250" indent="-400050" algn="l">
              <a:buSzPct val="100000"/>
              <a:buFont typeface="Arial"/>
              <a:buChar char="•"/>
              <a:defRPr sz="4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94460" indent="-480060" algn="l">
              <a:buSzPct val="100000"/>
              <a:buFont typeface="Arial"/>
              <a:buChar char="•"/>
              <a:defRPr sz="4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905000" indent="-533400" algn="l">
              <a:buSzPct val="100000"/>
              <a:buFont typeface="Arial"/>
              <a:buChar char="•"/>
              <a:defRPr sz="4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362200" indent="-533400" algn="l">
              <a:buSzPct val="100000"/>
              <a:buFont typeface="Arial"/>
              <a:buChar char="•"/>
              <a:defRPr sz="4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83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单击此处添加标题"/>
          <p:cNvSpPr txBox="1">
            <a:spLocks noGrp="1"/>
          </p:cNvSpPr>
          <p:nvPr>
            <p:ph type="title" hasCustomPrompt="1"/>
          </p:nvPr>
        </p:nvSpPr>
        <p:spPr>
          <a:xfrm>
            <a:off x="1522610" y="4307666"/>
            <a:ext cx="4511279" cy="1078979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2556" tIns="22556" rIns="22556" bIns="22556" anchor="b">
            <a:normAutofit/>
          </a:bodyPr>
          <a:lstStyle/>
          <a:p>
            <a:r>
              <a:t>单击此处添加标题</a:t>
            </a:r>
          </a:p>
        </p:txBody>
      </p:sp>
      <p:sp>
        <p:nvSpPr>
          <p:cNvPr id="3" name="正文级别 1…"/>
          <p:cNvSpPr txBox="1">
            <a:spLocks noGrp="1"/>
          </p:cNvSpPr>
          <p:nvPr>
            <p:ph type="body" idx="1" hasCustomPrompt="1"/>
          </p:nvPr>
        </p:nvSpPr>
        <p:spPr>
          <a:xfrm>
            <a:off x="1522610" y="5432069"/>
            <a:ext cx="4511279" cy="81688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2556" tIns="22556" rIns="22556" bIns="22556">
            <a:normAutofit/>
          </a:bodyPr>
          <a:lstStyle/>
          <a:p>
            <a:r>
              <a:t>单击此处添加副标题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6108444" y="6753871"/>
            <a:ext cx="263792" cy="254267"/>
          </a:xfrm>
          <a:prstGeom prst="rect">
            <a:avLst/>
          </a:prstGeom>
          <a:ln w="3175">
            <a:miter lim="400000"/>
          </a:ln>
        </p:spPr>
        <p:txBody>
          <a:bodyPr wrap="none" lIns="22556" tIns="22556" rIns="22556" bIns="22556" anchor="ctr">
            <a:normAutofit/>
          </a:bodyPr>
          <a:lstStyle>
            <a:lvl1pPr algn="r">
              <a:defRPr sz="16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ctr" defTabSz="1425786" rtl="0" latinLnBrk="0">
        <a:lnSpc>
          <a:spcPct val="13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2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1pPr>
      <a:lvl2pPr marL="0" marR="0" indent="0" algn="ctr" defTabSz="1425786" rtl="0" latinLnBrk="0">
        <a:lnSpc>
          <a:spcPct val="13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2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2pPr>
      <a:lvl3pPr marL="0" marR="0" indent="0" algn="ctr" defTabSz="1425786" rtl="0" latinLnBrk="0">
        <a:lnSpc>
          <a:spcPct val="13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2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3pPr>
      <a:lvl4pPr marL="0" marR="0" indent="0" algn="ctr" defTabSz="1425786" rtl="0" latinLnBrk="0">
        <a:lnSpc>
          <a:spcPct val="13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2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4pPr>
      <a:lvl5pPr marL="0" marR="0" indent="0" algn="ctr" defTabSz="1425786" rtl="0" latinLnBrk="0">
        <a:lnSpc>
          <a:spcPct val="13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2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5pPr>
      <a:lvl6pPr marL="0" marR="0" indent="0" algn="ctr" defTabSz="1425786" rtl="0" latinLnBrk="0">
        <a:lnSpc>
          <a:spcPct val="13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2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6pPr>
      <a:lvl7pPr marL="0" marR="0" indent="0" algn="ctr" defTabSz="1425786" rtl="0" latinLnBrk="0">
        <a:lnSpc>
          <a:spcPct val="13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2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7pPr>
      <a:lvl8pPr marL="0" marR="0" indent="0" algn="ctr" defTabSz="1425786" rtl="0" latinLnBrk="0">
        <a:lnSpc>
          <a:spcPct val="13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2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8pPr>
      <a:lvl9pPr marL="0" marR="0" indent="0" algn="ctr" defTabSz="1425786" rtl="0" latinLnBrk="0">
        <a:lnSpc>
          <a:spcPct val="13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2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9pPr>
    </p:titleStyle>
    <p:bodyStyle>
      <a:lvl1pPr marL="0" marR="0" indent="0" algn="ctr" defTabSz="1425786" rtl="0" latinLnBrk="0">
        <a:lnSpc>
          <a:spcPct val="90000"/>
        </a:lnSpc>
        <a:spcBef>
          <a:spcPts val="150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rgbClr val="404040"/>
          </a:solidFill>
          <a:uFillTx/>
          <a:latin typeface="+mj-lt"/>
          <a:ea typeface="+mj-ea"/>
          <a:cs typeface="+mj-cs"/>
          <a:sym typeface="Helvetica"/>
        </a:defRPr>
      </a:lvl1pPr>
      <a:lvl2pPr marL="0" marR="0" indent="457200" algn="ctr" defTabSz="1425786" rtl="0" latinLnBrk="0">
        <a:lnSpc>
          <a:spcPct val="90000"/>
        </a:lnSpc>
        <a:spcBef>
          <a:spcPts val="150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rgbClr val="404040"/>
          </a:solidFill>
          <a:uFillTx/>
          <a:latin typeface="+mj-lt"/>
          <a:ea typeface="+mj-ea"/>
          <a:cs typeface="+mj-cs"/>
          <a:sym typeface="Helvetica"/>
        </a:defRPr>
      </a:lvl2pPr>
      <a:lvl3pPr marL="0" marR="0" indent="914400" algn="ctr" defTabSz="1425786" rtl="0" latinLnBrk="0">
        <a:lnSpc>
          <a:spcPct val="90000"/>
        </a:lnSpc>
        <a:spcBef>
          <a:spcPts val="150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rgbClr val="404040"/>
          </a:solidFill>
          <a:uFillTx/>
          <a:latin typeface="+mj-lt"/>
          <a:ea typeface="+mj-ea"/>
          <a:cs typeface="+mj-cs"/>
          <a:sym typeface="Helvetica"/>
        </a:defRPr>
      </a:lvl3pPr>
      <a:lvl4pPr marL="0" marR="0" indent="1371600" algn="ctr" defTabSz="1425786" rtl="0" latinLnBrk="0">
        <a:lnSpc>
          <a:spcPct val="90000"/>
        </a:lnSpc>
        <a:spcBef>
          <a:spcPts val="150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rgbClr val="404040"/>
          </a:solidFill>
          <a:uFillTx/>
          <a:latin typeface="+mj-lt"/>
          <a:ea typeface="+mj-ea"/>
          <a:cs typeface="+mj-cs"/>
          <a:sym typeface="Helvetica"/>
        </a:defRPr>
      </a:lvl4pPr>
      <a:lvl5pPr marL="0" marR="0" indent="1828800" algn="ctr" defTabSz="1425786" rtl="0" latinLnBrk="0">
        <a:lnSpc>
          <a:spcPct val="90000"/>
        </a:lnSpc>
        <a:spcBef>
          <a:spcPts val="150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rgbClr val="404040"/>
          </a:solidFill>
          <a:uFillTx/>
          <a:latin typeface="+mj-lt"/>
          <a:ea typeface="+mj-ea"/>
          <a:cs typeface="+mj-cs"/>
          <a:sym typeface="Helvetica"/>
        </a:defRPr>
      </a:lvl5pPr>
      <a:lvl6pPr marL="0" marR="0" indent="2286000" algn="ctr" defTabSz="1425786" rtl="0" latinLnBrk="0">
        <a:lnSpc>
          <a:spcPct val="90000"/>
        </a:lnSpc>
        <a:spcBef>
          <a:spcPts val="150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rgbClr val="404040"/>
          </a:solidFill>
          <a:uFillTx/>
          <a:latin typeface="+mj-lt"/>
          <a:ea typeface="+mj-ea"/>
          <a:cs typeface="+mj-cs"/>
          <a:sym typeface="Helvetica"/>
        </a:defRPr>
      </a:lvl6pPr>
      <a:lvl7pPr marL="0" marR="0" indent="2743200" algn="ctr" defTabSz="1425786" rtl="0" latinLnBrk="0">
        <a:lnSpc>
          <a:spcPct val="90000"/>
        </a:lnSpc>
        <a:spcBef>
          <a:spcPts val="150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rgbClr val="404040"/>
          </a:solidFill>
          <a:uFillTx/>
          <a:latin typeface="+mj-lt"/>
          <a:ea typeface="+mj-ea"/>
          <a:cs typeface="+mj-cs"/>
          <a:sym typeface="Helvetica"/>
        </a:defRPr>
      </a:lvl7pPr>
      <a:lvl8pPr marL="0" marR="0" indent="3200400" algn="ctr" defTabSz="1425786" rtl="0" latinLnBrk="0">
        <a:lnSpc>
          <a:spcPct val="90000"/>
        </a:lnSpc>
        <a:spcBef>
          <a:spcPts val="150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rgbClr val="404040"/>
          </a:solidFill>
          <a:uFillTx/>
          <a:latin typeface="+mj-lt"/>
          <a:ea typeface="+mj-ea"/>
          <a:cs typeface="+mj-cs"/>
          <a:sym typeface="Helvetica"/>
        </a:defRPr>
      </a:lvl8pPr>
      <a:lvl9pPr marL="0" marR="0" indent="3657600" algn="ctr" defTabSz="1425786" rtl="0" latinLnBrk="0">
        <a:lnSpc>
          <a:spcPct val="90000"/>
        </a:lnSpc>
        <a:spcBef>
          <a:spcPts val="150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rgbClr val="404040"/>
          </a:solidFill>
          <a:uFillTx/>
          <a:latin typeface="+mj-lt"/>
          <a:ea typeface="+mj-ea"/>
          <a:cs typeface="+mj-cs"/>
          <a:sym typeface="Helvetica"/>
        </a:defRPr>
      </a:lvl9pPr>
    </p:bodyStyle>
    <p:otherStyle>
      <a:lvl1pPr marL="0" marR="0" indent="0" algn="r" defTabSz="142578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142578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142578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142578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142578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142578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142578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142578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142578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image 5055" descr="image 505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2125" y="3716362"/>
            <a:ext cx="3752250" cy="5511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93" name="图片 13" descr="图片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2214" y="379447"/>
            <a:ext cx="1223685" cy="303259"/>
          </a:xfrm>
          <a:prstGeom prst="rect">
            <a:avLst/>
          </a:prstGeom>
          <a:ln w="12700">
            <a:miter lim="400000"/>
          </a:ln>
        </p:spPr>
      </p:pic>
      <p:pic>
        <p:nvPicPr>
          <p:cNvPr id="94" name="image 101" descr="image 101"/>
          <p:cNvPicPr>
            <a:picLocks noChangeAspect="1"/>
          </p:cNvPicPr>
          <p:nvPr/>
        </p:nvPicPr>
        <p:blipFill>
          <a:blip r:embed="rId4">
            <a:alphaModFix amt="13608"/>
          </a:blip>
          <a:stretch>
            <a:fillRect/>
          </a:stretch>
        </p:blipFill>
        <p:spPr>
          <a:xfrm>
            <a:off x="-41745" y="-429714"/>
            <a:ext cx="7639990" cy="4297495"/>
          </a:xfrm>
          <a:prstGeom prst="rect">
            <a:avLst/>
          </a:prstGeom>
          <a:ln w="12700">
            <a:miter lim="400000"/>
          </a:ln>
        </p:spPr>
      </p:pic>
      <p:pic>
        <p:nvPicPr>
          <p:cNvPr id="95" name="image 2049" descr="image 204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748" y="538120"/>
            <a:ext cx="2136806" cy="512647"/>
          </a:xfrm>
          <a:prstGeom prst="rect">
            <a:avLst/>
          </a:prstGeom>
          <a:ln w="12700">
            <a:miter lim="400000"/>
          </a:ln>
        </p:spPr>
      </p:pic>
      <p:sp>
        <p:nvSpPr>
          <p:cNvPr id="96" name="贸易通旗舰版"/>
          <p:cNvSpPr txBox="1"/>
          <p:nvPr/>
        </p:nvSpPr>
        <p:spPr>
          <a:xfrm>
            <a:off x="3009900" y="1869512"/>
            <a:ext cx="153670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rgbClr val="000000">
                    <a:alpha val="68658"/>
                  </a:srgbClr>
                </a:solidFill>
              </a:defRPr>
            </a:lvl1pPr>
          </a:lstStyle>
          <a:p>
            <a:r>
              <a:t>贸易通旗舰版</a:t>
            </a:r>
          </a:p>
        </p:txBody>
      </p:sp>
      <p:sp>
        <p:nvSpPr>
          <p:cNvPr id="97" name="服务报价单"/>
          <p:cNvSpPr txBox="1"/>
          <p:nvPr/>
        </p:nvSpPr>
        <p:spPr>
          <a:xfrm>
            <a:off x="2184400" y="2325150"/>
            <a:ext cx="3187700" cy="889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5000"/>
            </a:lvl1pPr>
          </a:lstStyle>
          <a:p>
            <a:r>
              <a:t>服务报价单</a:t>
            </a:r>
          </a:p>
        </p:txBody>
      </p:sp>
      <p:sp>
        <p:nvSpPr>
          <p:cNvPr id="98" name="Object 5059"/>
          <p:cNvSpPr txBox="1"/>
          <p:nvPr/>
        </p:nvSpPr>
        <p:spPr>
          <a:xfrm>
            <a:off x="4919766" y="175476"/>
            <a:ext cx="2507451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defTabSz="914400">
              <a:lnSpc>
                <a:spcPct val="125000"/>
              </a:lnSpc>
              <a:defRPr sz="1100">
                <a:latin typeface="PingFang SC Semibold"/>
                <a:ea typeface="PingFang SC Semibold"/>
                <a:cs typeface="PingFang SC Semibold"/>
                <a:sym typeface="PingFang SC Semibold"/>
              </a:defRPr>
            </a:pPr>
            <a:r>
              <a:t>连续十年荣获谷歌全球优秀合作伙伴</a:t>
            </a:r>
          </a:p>
          <a:p>
            <a:pPr defTabSz="914400">
              <a:lnSpc>
                <a:spcPct val="125000"/>
              </a:lnSpc>
              <a:defRPr sz="1100">
                <a:latin typeface="PingFang SC Semibold"/>
                <a:ea typeface="PingFang SC Semibold"/>
                <a:cs typeface="PingFang SC Semibold"/>
                <a:sym typeface="PingFang SC Semibold"/>
              </a:defRPr>
            </a:pPr>
            <a:r>
              <a:t>2020年Facebook优质合作伙伴</a:t>
            </a:r>
          </a:p>
          <a:p>
            <a:pPr defTabSz="914400">
              <a:lnSpc>
                <a:spcPct val="125000"/>
              </a:lnSpc>
              <a:defRPr sz="1100">
                <a:latin typeface="PingFang SC Semibold"/>
                <a:ea typeface="PingFang SC Semibold"/>
                <a:cs typeface="PingFang SC Semibold"/>
                <a:sym typeface="PingFang SC Semibold"/>
              </a:defRPr>
            </a:pPr>
            <a:r>
              <a:t>YouTube百万粉丝全球优质频道成员</a:t>
            </a:r>
          </a:p>
        </p:txBody>
      </p:sp>
      <p:grpSp>
        <p:nvGrpSpPr>
          <p:cNvPr id="101" name="成组"/>
          <p:cNvGrpSpPr/>
          <p:nvPr/>
        </p:nvGrpSpPr>
        <p:grpSpPr>
          <a:xfrm>
            <a:off x="786121" y="9120664"/>
            <a:ext cx="1808620" cy="509473"/>
            <a:chOff x="0" y="0"/>
            <a:chExt cx="1808619" cy="509471"/>
          </a:xfrm>
        </p:grpSpPr>
        <p:sp>
          <p:nvSpPr>
            <p:cNvPr id="99" name="圆角矩形"/>
            <p:cNvSpPr/>
            <p:nvPr/>
          </p:nvSpPr>
          <p:spPr>
            <a:xfrm>
              <a:off x="0" y="0"/>
              <a:ext cx="1808620" cy="509472"/>
            </a:xfrm>
            <a:prstGeom prst="roundRect">
              <a:avLst>
                <a:gd name="adj" fmla="val 37392"/>
              </a:avLst>
            </a:prstGeom>
            <a:solidFill>
              <a:srgbClr val="4EAB4B"/>
            </a:solidFill>
            <a:ln w="3175" cap="flat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/>
            </a:p>
          </p:txBody>
        </p:sp>
        <p:sp>
          <p:nvSpPr>
            <p:cNvPr id="100" name="图文关键词排名"/>
            <p:cNvSpPr txBox="1"/>
            <p:nvPr/>
          </p:nvSpPr>
          <p:spPr>
            <a:xfrm>
              <a:off x="123920" y="95985"/>
              <a:ext cx="1612901" cy="3175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>
                <a:defRPr sz="1800">
                  <a:solidFill>
                    <a:srgbClr val="FFFFFF"/>
                  </a:solidFill>
                </a:defRPr>
              </a:lvl1pPr>
            </a:lstStyle>
            <a:p>
              <a:r>
                <a:t>图文关键词排名</a:t>
              </a:r>
            </a:p>
          </p:txBody>
        </p:sp>
      </p:grpSp>
      <p:grpSp>
        <p:nvGrpSpPr>
          <p:cNvPr id="104" name="成组"/>
          <p:cNvGrpSpPr/>
          <p:nvPr/>
        </p:nvGrpSpPr>
        <p:grpSpPr>
          <a:xfrm>
            <a:off x="2808570" y="9120664"/>
            <a:ext cx="1808620" cy="509473"/>
            <a:chOff x="0" y="0"/>
            <a:chExt cx="1808619" cy="509471"/>
          </a:xfrm>
        </p:grpSpPr>
        <p:sp>
          <p:nvSpPr>
            <p:cNvPr id="102" name="圆角矩形"/>
            <p:cNvSpPr/>
            <p:nvPr/>
          </p:nvSpPr>
          <p:spPr>
            <a:xfrm>
              <a:off x="0" y="0"/>
              <a:ext cx="1808620" cy="509472"/>
            </a:xfrm>
            <a:prstGeom prst="roundRect">
              <a:avLst>
                <a:gd name="adj" fmla="val 37392"/>
              </a:avLst>
            </a:prstGeom>
            <a:solidFill>
              <a:srgbClr val="4EAB4B"/>
            </a:solidFill>
            <a:ln w="3175" cap="flat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/>
            </a:p>
          </p:txBody>
        </p:sp>
        <p:sp>
          <p:nvSpPr>
            <p:cNvPr id="103" name="视频关键词排名"/>
            <p:cNvSpPr txBox="1"/>
            <p:nvPr/>
          </p:nvSpPr>
          <p:spPr>
            <a:xfrm>
              <a:off x="125057" y="95986"/>
              <a:ext cx="1612901" cy="3175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>
                <a:defRPr sz="1800">
                  <a:solidFill>
                    <a:srgbClr val="FFFFFF"/>
                  </a:solidFill>
                </a:defRPr>
              </a:lvl1pPr>
            </a:lstStyle>
            <a:p>
              <a:r>
                <a:t>视频关键词排名</a:t>
              </a:r>
            </a:p>
          </p:txBody>
        </p:sp>
      </p:grpSp>
      <p:grpSp>
        <p:nvGrpSpPr>
          <p:cNvPr id="107" name="成组"/>
          <p:cNvGrpSpPr/>
          <p:nvPr/>
        </p:nvGrpSpPr>
        <p:grpSpPr>
          <a:xfrm>
            <a:off x="4987039" y="9115762"/>
            <a:ext cx="1808620" cy="509472"/>
            <a:chOff x="0" y="0"/>
            <a:chExt cx="1808619" cy="509471"/>
          </a:xfrm>
        </p:grpSpPr>
        <p:sp>
          <p:nvSpPr>
            <p:cNvPr id="105" name="圆角矩形"/>
            <p:cNvSpPr/>
            <p:nvPr/>
          </p:nvSpPr>
          <p:spPr>
            <a:xfrm>
              <a:off x="0" y="0"/>
              <a:ext cx="1808620" cy="509472"/>
            </a:xfrm>
            <a:prstGeom prst="roundRect">
              <a:avLst>
                <a:gd name="adj" fmla="val 37392"/>
              </a:avLst>
            </a:prstGeom>
            <a:solidFill>
              <a:srgbClr val="4EAB4B"/>
            </a:solidFill>
            <a:ln w="3175" cap="flat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/>
            </a:p>
          </p:txBody>
        </p:sp>
        <p:sp>
          <p:nvSpPr>
            <p:cNvPr id="106" name="4大平台排名"/>
            <p:cNvSpPr txBox="1"/>
            <p:nvPr/>
          </p:nvSpPr>
          <p:spPr>
            <a:xfrm>
              <a:off x="326459" y="95986"/>
              <a:ext cx="1271564" cy="3175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>
                <a:defRPr sz="1800">
                  <a:solidFill>
                    <a:srgbClr val="FFFFFF"/>
                  </a:solidFill>
                </a:defRPr>
              </a:lvl1pPr>
            </a:lstStyle>
            <a:p>
              <a:r>
                <a:t>4大平台排名</a:t>
              </a:r>
            </a:p>
          </p:txBody>
        </p:sp>
      </p:grpSp>
      <p:grpSp>
        <p:nvGrpSpPr>
          <p:cNvPr id="110" name="成组"/>
          <p:cNvGrpSpPr/>
          <p:nvPr/>
        </p:nvGrpSpPr>
        <p:grpSpPr>
          <a:xfrm>
            <a:off x="1236542" y="9730175"/>
            <a:ext cx="1808620" cy="509472"/>
            <a:chOff x="0" y="0"/>
            <a:chExt cx="1808619" cy="509471"/>
          </a:xfrm>
        </p:grpSpPr>
        <p:sp>
          <p:nvSpPr>
            <p:cNvPr id="108" name="圆角矩形"/>
            <p:cNvSpPr/>
            <p:nvPr/>
          </p:nvSpPr>
          <p:spPr>
            <a:xfrm>
              <a:off x="0" y="0"/>
              <a:ext cx="1808620" cy="509472"/>
            </a:xfrm>
            <a:prstGeom prst="roundRect">
              <a:avLst>
                <a:gd name="adj" fmla="val 37392"/>
              </a:avLst>
            </a:prstGeom>
            <a:solidFill>
              <a:srgbClr val="4EAB4B"/>
            </a:solidFill>
            <a:ln w="3175" cap="flat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/>
            </a:p>
          </p:txBody>
        </p:sp>
        <p:sp>
          <p:nvSpPr>
            <p:cNvPr id="109" name="全视频网站"/>
            <p:cNvSpPr txBox="1"/>
            <p:nvPr/>
          </p:nvSpPr>
          <p:spPr>
            <a:xfrm>
              <a:off x="326459" y="95986"/>
              <a:ext cx="1155701" cy="3175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>
                <a:defRPr sz="1800">
                  <a:solidFill>
                    <a:srgbClr val="FFFFFF"/>
                  </a:solidFill>
                </a:defRPr>
              </a:lvl1pPr>
            </a:lstStyle>
            <a:p>
              <a:r>
                <a:t>全视频网站</a:t>
              </a:r>
            </a:p>
          </p:txBody>
        </p:sp>
      </p:grpSp>
      <p:grpSp>
        <p:nvGrpSpPr>
          <p:cNvPr id="113" name="成组"/>
          <p:cNvGrpSpPr/>
          <p:nvPr/>
        </p:nvGrpSpPr>
        <p:grpSpPr>
          <a:xfrm>
            <a:off x="3232926" y="9730175"/>
            <a:ext cx="1808621" cy="509472"/>
            <a:chOff x="0" y="0"/>
            <a:chExt cx="1808619" cy="509471"/>
          </a:xfrm>
        </p:grpSpPr>
        <p:sp>
          <p:nvSpPr>
            <p:cNvPr id="111" name="圆角矩形"/>
            <p:cNvSpPr/>
            <p:nvPr/>
          </p:nvSpPr>
          <p:spPr>
            <a:xfrm>
              <a:off x="0" y="0"/>
              <a:ext cx="1808620" cy="509472"/>
            </a:xfrm>
            <a:prstGeom prst="roundRect">
              <a:avLst>
                <a:gd name="adj" fmla="val 37392"/>
              </a:avLst>
            </a:prstGeom>
            <a:solidFill>
              <a:srgbClr val="4EAB4B"/>
            </a:solidFill>
            <a:ln w="3175" cap="flat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/>
            </a:p>
          </p:txBody>
        </p:sp>
        <p:sp>
          <p:nvSpPr>
            <p:cNvPr id="112" name="全站AI驱动"/>
            <p:cNvSpPr txBox="1"/>
            <p:nvPr/>
          </p:nvSpPr>
          <p:spPr>
            <a:xfrm>
              <a:off x="326459" y="95986"/>
              <a:ext cx="1116969" cy="3175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>
                <a:defRPr sz="1800">
                  <a:solidFill>
                    <a:srgbClr val="FFFFFF"/>
                  </a:solidFill>
                </a:defRPr>
              </a:lvl1pPr>
            </a:lstStyle>
            <a:p>
              <a:r>
                <a:t>全站AI驱动</a:t>
              </a:r>
            </a:p>
          </p:txBody>
        </p:sp>
      </p:grpSp>
      <p:grpSp>
        <p:nvGrpSpPr>
          <p:cNvPr id="116" name="成组"/>
          <p:cNvGrpSpPr/>
          <p:nvPr/>
        </p:nvGrpSpPr>
        <p:grpSpPr>
          <a:xfrm>
            <a:off x="5269181" y="9730175"/>
            <a:ext cx="1808621" cy="509472"/>
            <a:chOff x="0" y="0"/>
            <a:chExt cx="1808619" cy="509471"/>
          </a:xfrm>
        </p:grpSpPr>
        <p:sp>
          <p:nvSpPr>
            <p:cNvPr id="114" name="圆角矩形"/>
            <p:cNvSpPr/>
            <p:nvPr/>
          </p:nvSpPr>
          <p:spPr>
            <a:xfrm>
              <a:off x="0" y="0"/>
              <a:ext cx="1808620" cy="509472"/>
            </a:xfrm>
            <a:prstGeom prst="roundRect">
              <a:avLst>
                <a:gd name="adj" fmla="val 37392"/>
              </a:avLst>
            </a:prstGeom>
            <a:solidFill>
              <a:srgbClr val="4EAB4B"/>
            </a:solidFill>
            <a:ln w="3175" cap="flat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/>
            </a:p>
          </p:txBody>
        </p:sp>
        <p:sp>
          <p:nvSpPr>
            <p:cNvPr id="115" name="唯一全流程服务"/>
            <p:cNvSpPr txBox="1"/>
            <p:nvPr/>
          </p:nvSpPr>
          <p:spPr>
            <a:xfrm>
              <a:off x="110559" y="95986"/>
              <a:ext cx="1612901" cy="3175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>
                <a:defRPr sz="1800">
                  <a:solidFill>
                    <a:srgbClr val="FFFFFF"/>
                  </a:solidFill>
                </a:defRPr>
              </a:lvl1pPr>
            </a:lstStyle>
            <a:p>
              <a:r>
                <a:t>唯一全流程服务</a:t>
              </a:r>
            </a:p>
          </p:txBody>
        </p:sp>
      </p:grp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矩形"/>
          <p:cNvSpPr/>
          <p:nvPr/>
        </p:nvSpPr>
        <p:spPr>
          <a:xfrm>
            <a:off x="368523" y="6878711"/>
            <a:ext cx="6829233" cy="2628082"/>
          </a:xfrm>
          <a:prstGeom prst="rect">
            <a:avLst/>
          </a:prstGeom>
          <a:solidFill>
            <a:srgbClr val="AA7942">
              <a:alpha val="24710"/>
            </a:srgbClr>
          </a:solidFill>
          <a:ln w="3175">
            <a:solidFill>
              <a:schemeClr val="accent1"/>
            </a:solidFill>
            <a:miter/>
          </a:ln>
        </p:spPr>
        <p:txBody>
          <a:bodyPr lIns="0" tIns="0" rIns="0" bIns="0"/>
          <a:lstStyle/>
          <a:p>
            <a:endParaRPr/>
          </a:p>
        </p:txBody>
      </p:sp>
      <p:pic>
        <p:nvPicPr>
          <p:cNvPr id="119" name="image 101" descr="image 101"/>
          <p:cNvPicPr>
            <a:picLocks noChangeAspect="1"/>
          </p:cNvPicPr>
          <p:nvPr/>
        </p:nvPicPr>
        <p:blipFill>
          <a:blip r:embed="rId2">
            <a:alphaModFix amt="13608"/>
          </a:blip>
          <a:stretch>
            <a:fillRect/>
          </a:stretch>
        </p:blipFill>
        <p:spPr>
          <a:xfrm>
            <a:off x="-41745" y="-429714"/>
            <a:ext cx="7639990" cy="4297495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20" name="表格"/>
          <p:cNvGraphicFramePr/>
          <p:nvPr>
            <p:extLst>
              <p:ext uri="{D42A27DB-BD31-4B8C-83A1-F6EECF244321}">
                <p14:modId xmlns:p14="http://schemas.microsoft.com/office/powerpoint/2010/main" val="2256337538"/>
              </p:ext>
            </p:extLst>
          </p:nvPr>
        </p:nvGraphicFramePr>
        <p:xfrm>
          <a:off x="400919" y="2456617"/>
          <a:ext cx="6754658" cy="3653313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7220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77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12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33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579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3176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89497">
                <a:tc gridSpan="2"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rPr sz="1050"/>
                        <a:t>服务方案价格</a:t>
                      </a:r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6350">
                      <a:solidFill>
                        <a:srgbClr val="FFFFFF"/>
                      </a:solidFill>
                      <a:miter lim="400000"/>
                    </a:lnR>
                    <a:lnT w="6350">
                      <a:solidFill>
                        <a:srgbClr val="FFFFFF"/>
                      </a:solidFill>
                      <a:miter lim="400000"/>
                    </a:lnT>
                    <a:lnB w="635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4">
                        <a:lumOff val="2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266700">
                        <a:defRPr sz="10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29800元/年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FFFFFF"/>
                      </a:solidFill>
                      <a:miter lim="400000"/>
                    </a:lnL>
                    <a:lnR w="6350">
                      <a:solidFill>
                        <a:srgbClr val="FFFFFF"/>
                      </a:solidFill>
                      <a:miter lim="400000"/>
                    </a:lnR>
                    <a:lnT w="6350">
                      <a:solidFill>
                        <a:srgbClr val="FFFFFF"/>
                      </a:solidFill>
                      <a:miter lim="400000"/>
                    </a:lnT>
                    <a:lnB w="635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4"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266700">
                        <a:defRPr sz="10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49800元/年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FFFFFF"/>
                      </a:solidFill>
                      <a:miter lim="400000"/>
                    </a:lnL>
                    <a:lnR w="6350">
                      <a:solidFill>
                        <a:srgbClr val="FFFFFF"/>
                      </a:solidFill>
                      <a:miter lim="400000"/>
                    </a:lnR>
                    <a:lnT w="6350">
                      <a:solidFill>
                        <a:srgbClr val="FFFFFF"/>
                      </a:solidFill>
                      <a:miter lim="400000"/>
                    </a:lnT>
                    <a:lnB w="635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4"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266700">
                        <a:defRPr sz="10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69800元/年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FFFFFF"/>
                      </a:solidFill>
                      <a:miter lim="400000"/>
                    </a:lnL>
                    <a:lnR w="0">
                      <a:miter lim="400000"/>
                    </a:lnR>
                    <a:lnT w="6350">
                      <a:solidFill>
                        <a:srgbClr val="FFFFFF"/>
                      </a:solidFill>
                      <a:miter lim="400000"/>
                    </a:lnT>
                    <a:lnB w="635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4"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266700">
                        <a:defRPr sz="1800"/>
                      </a:pPr>
                      <a:r>
                        <a:rPr sz="10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rPr>
                        <a:t>99800元/年</a:t>
                      </a:r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6350">
                      <a:solidFill>
                        <a:srgbClr val="FFFFFF"/>
                      </a:solidFill>
                      <a:miter lim="400000"/>
                    </a:lnT>
                    <a:lnB w="635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4"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266700">
                        <a:defRPr sz="1800"/>
                      </a:pPr>
                      <a:r>
                        <a:rPr sz="10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rPr>
                        <a:t>129800元/年</a:t>
                      </a:r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6350">
                      <a:solidFill>
                        <a:srgbClr val="FFFFFF"/>
                      </a:solidFill>
                      <a:miter lim="400000"/>
                    </a:lnT>
                    <a:lnB w="635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4"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318">
                <a:tc rowSpan="6">
                  <a:txBody>
                    <a:bodyPr/>
                    <a:lstStyle/>
                    <a:p>
                      <a:pPr algn="ctr" defTabSz="266700">
                        <a:defRPr sz="1800"/>
                      </a:pPr>
                      <a:r>
                        <a:rPr sz="10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rPr>
                        <a:t>搜索推广</a:t>
                      </a:r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6350">
                      <a:solidFill>
                        <a:srgbClr val="FFFFFF"/>
                      </a:solidFill>
                      <a:miter lim="400000"/>
                    </a:lnR>
                    <a:lnT w="6350">
                      <a:solidFill>
                        <a:srgbClr val="FFFFFF"/>
                      </a:solidFill>
                      <a:miter lim="400000"/>
                    </a:lnT>
                    <a:lnB w="635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4"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Google.com搜索排名量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FFFFFF"/>
                      </a:solidFill>
                      <a:miter lim="400000"/>
                    </a:lnL>
                    <a:lnR w="6350">
                      <a:solidFill>
                        <a:srgbClr val="FFFFFF"/>
                      </a:solidFill>
                      <a:miter lim="400000"/>
                    </a:lnR>
                    <a:lnT w="6350">
                      <a:solidFill>
                        <a:srgbClr val="FFFFFF"/>
                      </a:solidFill>
                      <a:miter lim="400000"/>
                    </a:lnT>
                    <a:lnB w="635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6">
                        <a:satOff val="-3457"/>
                        <a:lumOff val="2607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266700">
                        <a:defRPr sz="1800"/>
                      </a:pPr>
                      <a:r>
                        <a: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rPr>
                        <a:t>50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FFFFFF"/>
                      </a:solidFill>
                      <a:miter lim="400000"/>
                    </a:lnL>
                    <a:lnR w="6350">
                      <a:solidFill>
                        <a:srgbClr val="FFFFFF"/>
                      </a:solidFill>
                      <a:miter lim="400000"/>
                    </a:lnR>
                    <a:lnT w="6350">
                      <a:solidFill>
                        <a:srgbClr val="FFFFFF"/>
                      </a:solidFill>
                      <a:miter lim="400000"/>
                    </a:lnT>
                    <a:lnB w="635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6">
                        <a:satOff val="-3457"/>
                        <a:lumOff val="2607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266700">
                        <a:defRPr sz="1800"/>
                      </a:pPr>
                      <a:r>
                        <a: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rPr>
                        <a:t>100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FFFFFF"/>
                      </a:solidFill>
                      <a:miter lim="400000"/>
                    </a:lnL>
                    <a:lnR w="6350">
                      <a:solidFill>
                        <a:srgbClr val="FFFFFF"/>
                      </a:solidFill>
                      <a:miter lim="400000"/>
                    </a:lnR>
                    <a:lnT w="6350">
                      <a:solidFill>
                        <a:srgbClr val="FFFFFF"/>
                      </a:solidFill>
                      <a:miter lim="400000"/>
                    </a:lnT>
                    <a:lnB w="635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6">
                        <a:satOff val="-3457"/>
                        <a:lumOff val="2607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150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FFFFFF"/>
                      </a:solidFill>
                      <a:miter lim="400000"/>
                    </a:lnL>
                    <a:lnR w="0">
                      <a:miter lim="400000"/>
                    </a:lnR>
                    <a:lnT w="6350">
                      <a:solidFill>
                        <a:srgbClr val="FFFFFF"/>
                      </a:solidFill>
                      <a:miter lim="400000"/>
                    </a:lnT>
                    <a:lnB w="635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6">
                        <a:satOff val="-3457"/>
                        <a:lumOff val="2607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266700">
                        <a:defRPr sz="1800"/>
                      </a:pPr>
                      <a:r>
                        <a: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rPr>
                        <a:t>200</a:t>
                      </a:r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6350">
                      <a:solidFill>
                        <a:srgbClr val="FFFFFF"/>
                      </a:solidFill>
                      <a:miter lim="400000"/>
                    </a:lnT>
                    <a:lnB w="635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6">
                        <a:satOff val="-3457"/>
                        <a:lumOff val="2607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266700">
                        <a:defRPr sz="1800"/>
                      </a:pPr>
                      <a:r>
                        <a: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rPr>
                        <a:t>250</a:t>
                      </a:r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6350">
                      <a:solidFill>
                        <a:srgbClr val="FFFFFF"/>
                      </a:solidFill>
                      <a:miter lim="400000"/>
                    </a:lnT>
                    <a:lnB w="635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6">
                        <a:satOff val="-3457"/>
                        <a:lumOff val="26078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0318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266700">
                        <a:defRPr sz="1800"/>
                      </a:pPr>
                      <a:r>
                        <a: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rPr>
                        <a:t>Youtube搜索排名量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FFFFFF"/>
                      </a:solidFill>
                      <a:miter lim="400000"/>
                    </a:lnL>
                    <a:lnR w="6350">
                      <a:solidFill>
                        <a:srgbClr val="FFFFFF"/>
                      </a:solidFill>
                      <a:miter lim="400000"/>
                    </a:lnR>
                    <a:lnT w="6350">
                      <a:solidFill>
                        <a:srgbClr val="FFFFFF"/>
                      </a:solidFill>
                      <a:miter lim="400000"/>
                    </a:lnT>
                    <a:lnB w="635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50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FFFFFF"/>
                      </a:solidFill>
                      <a:miter lim="400000"/>
                    </a:lnL>
                    <a:lnR w="6350">
                      <a:solidFill>
                        <a:srgbClr val="FFFFFF"/>
                      </a:solidFill>
                      <a:miter lim="400000"/>
                    </a:lnR>
                    <a:lnT w="6350">
                      <a:solidFill>
                        <a:srgbClr val="FFFFFF"/>
                      </a:solidFill>
                      <a:miter lim="400000"/>
                    </a:lnT>
                    <a:lnB w="635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100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FFFFFF"/>
                      </a:solidFill>
                      <a:miter lim="400000"/>
                    </a:lnL>
                    <a:lnR w="6350">
                      <a:solidFill>
                        <a:srgbClr val="FFFFFF"/>
                      </a:solidFill>
                      <a:miter lim="400000"/>
                    </a:lnR>
                    <a:lnT w="6350">
                      <a:solidFill>
                        <a:srgbClr val="FFFFFF"/>
                      </a:solidFill>
                      <a:miter lim="400000"/>
                    </a:lnT>
                    <a:lnB w="635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150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FFFFFF"/>
                      </a:solidFill>
                      <a:miter lim="400000"/>
                    </a:lnL>
                    <a:lnR w="0">
                      <a:miter lim="400000"/>
                    </a:lnR>
                    <a:lnT w="6350">
                      <a:solidFill>
                        <a:srgbClr val="FFFFFF"/>
                      </a:solidFill>
                      <a:miter lim="400000"/>
                    </a:lnT>
                    <a:lnB w="635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266700">
                        <a:defRPr sz="1800"/>
                      </a:pPr>
                      <a:r>
                        <a: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rPr>
                        <a:t>200</a:t>
                      </a:r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6350">
                      <a:solidFill>
                        <a:srgbClr val="FFFFFF"/>
                      </a:solidFill>
                      <a:miter lim="400000"/>
                    </a:lnT>
                    <a:lnB w="635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266700">
                        <a:defRPr sz="1800"/>
                      </a:pPr>
                      <a:r>
                        <a: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rPr>
                        <a:t>250</a:t>
                      </a:r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6350">
                      <a:solidFill>
                        <a:srgbClr val="FFFFFF"/>
                      </a:solidFill>
                      <a:miter lim="400000"/>
                    </a:lnT>
                    <a:lnB w="635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0318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266700">
                        <a:defRPr sz="1800"/>
                      </a:pPr>
                      <a:r>
                        <a: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rPr>
                        <a:t>Google视频搜索排名量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FFFFFF"/>
                      </a:solidFill>
                      <a:miter lim="400000"/>
                    </a:lnL>
                    <a:lnR w="6350">
                      <a:solidFill>
                        <a:srgbClr val="FFFFFF"/>
                      </a:solidFill>
                      <a:miter lim="400000"/>
                    </a:lnR>
                    <a:lnT w="6350">
                      <a:solidFill>
                        <a:srgbClr val="FFFFFF"/>
                      </a:solidFill>
                      <a:miter lim="400000"/>
                    </a:lnT>
                    <a:lnB w="635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50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FFFFFF"/>
                      </a:solidFill>
                      <a:miter lim="400000"/>
                    </a:lnL>
                    <a:lnR w="6350">
                      <a:solidFill>
                        <a:srgbClr val="FFFFFF"/>
                      </a:solidFill>
                      <a:miter lim="400000"/>
                    </a:lnR>
                    <a:lnT w="6350">
                      <a:solidFill>
                        <a:srgbClr val="FFFFFF"/>
                      </a:solidFill>
                      <a:miter lim="400000"/>
                    </a:lnT>
                    <a:lnB w="635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100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FFFFFF"/>
                      </a:solidFill>
                      <a:miter lim="400000"/>
                    </a:lnL>
                    <a:lnR w="6350">
                      <a:solidFill>
                        <a:srgbClr val="FFFFFF"/>
                      </a:solidFill>
                      <a:miter lim="400000"/>
                    </a:lnR>
                    <a:lnT w="6350">
                      <a:solidFill>
                        <a:srgbClr val="FFFFFF"/>
                      </a:solidFill>
                      <a:miter lim="400000"/>
                    </a:lnT>
                    <a:lnB w="635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150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FFFFFF"/>
                      </a:solidFill>
                      <a:miter lim="400000"/>
                    </a:lnL>
                    <a:lnR w="6350">
                      <a:solidFill>
                        <a:srgbClr val="FFFFFF"/>
                      </a:solidFill>
                      <a:miter lim="400000"/>
                    </a:lnR>
                    <a:lnT w="6350">
                      <a:solidFill>
                        <a:srgbClr val="FFFFFF"/>
                      </a:solidFill>
                      <a:miter lim="400000"/>
                    </a:lnT>
                    <a:lnB w="635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266700">
                        <a:defRPr sz="1800"/>
                      </a:pPr>
                      <a:r>
                        <a: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rPr>
                        <a:t>200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FFFFFF"/>
                      </a:solidFill>
                      <a:miter lim="400000"/>
                    </a:lnL>
                    <a:lnR w="6350">
                      <a:solidFill>
                        <a:srgbClr val="FFFFFF"/>
                      </a:solidFill>
                      <a:miter lim="400000"/>
                    </a:lnR>
                    <a:lnT w="6350">
                      <a:solidFill>
                        <a:srgbClr val="FFFFFF"/>
                      </a:solidFill>
                      <a:miter lim="400000"/>
                    </a:lnT>
                    <a:lnB w="635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266700">
                        <a:defRPr sz="1800"/>
                      </a:pPr>
                      <a:r>
                        <a: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rPr>
                        <a:t>250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FFFFFF"/>
                      </a:solidFill>
                      <a:miter lim="400000"/>
                    </a:lnL>
                    <a:lnR w="0">
                      <a:miter lim="400000"/>
                    </a:lnR>
                    <a:lnT w="6350">
                      <a:solidFill>
                        <a:srgbClr val="FFFFFF"/>
                      </a:solidFill>
                      <a:miter lim="400000"/>
                    </a:lnT>
                    <a:lnB w="635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0318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266700">
                        <a:defRPr sz="1800"/>
                      </a:pPr>
                      <a:r>
                        <a: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rPr>
                        <a:t>Google图片搜索排名量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FFFFFF"/>
                      </a:solidFill>
                      <a:miter lim="400000"/>
                    </a:lnL>
                    <a:lnR w="6350">
                      <a:solidFill>
                        <a:srgbClr val="FFFFFF"/>
                      </a:solidFill>
                      <a:miter lim="400000"/>
                    </a:lnR>
                    <a:lnT w="6350">
                      <a:solidFill>
                        <a:srgbClr val="FFFFFF"/>
                      </a:solidFill>
                      <a:miter lim="400000"/>
                    </a:lnT>
                    <a:lnB w="635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50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FFFFFF"/>
                      </a:solidFill>
                      <a:miter lim="400000"/>
                    </a:lnL>
                    <a:lnR w="6350">
                      <a:solidFill>
                        <a:srgbClr val="FFFFFF"/>
                      </a:solidFill>
                      <a:miter lim="400000"/>
                    </a:lnR>
                    <a:lnT w="6350">
                      <a:solidFill>
                        <a:srgbClr val="FFFFFF"/>
                      </a:solidFill>
                      <a:miter lim="400000"/>
                    </a:lnT>
                    <a:lnB w="635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100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FFFFFF"/>
                      </a:solidFill>
                      <a:miter lim="400000"/>
                    </a:lnL>
                    <a:lnR w="6350">
                      <a:solidFill>
                        <a:srgbClr val="FFFFFF"/>
                      </a:solidFill>
                      <a:miter lim="400000"/>
                    </a:lnR>
                    <a:lnT w="6350">
                      <a:solidFill>
                        <a:srgbClr val="FFFFFF"/>
                      </a:solidFill>
                      <a:miter lim="400000"/>
                    </a:lnT>
                    <a:lnB w="635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150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FFFFFF"/>
                      </a:solidFill>
                      <a:miter lim="400000"/>
                    </a:lnL>
                    <a:lnR w="6350">
                      <a:solidFill>
                        <a:srgbClr val="FFFFFF"/>
                      </a:solidFill>
                      <a:miter lim="400000"/>
                    </a:lnR>
                    <a:lnT w="6350">
                      <a:solidFill>
                        <a:srgbClr val="FFFFFF"/>
                      </a:solidFill>
                      <a:miter lim="400000"/>
                    </a:lnT>
                    <a:lnB w="635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266700">
                        <a:defRPr sz="1800"/>
                      </a:pPr>
                      <a:r>
                        <a: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rPr>
                        <a:t>200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FFFFFF"/>
                      </a:solidFill>
                      <a:miter lim="400000"/>
                    </a:lnL>
                    <a:lnR w="6350">
                      <a:solidFill>
                        <a:srgbClr val="FFFFFF"/>
                      </a:solidFill>
                      <a:miter lim="400000"/>
                    </a:lnR>
                    <a:lnT w="6350">
                      <a:solidFill>
                        <a:srgbClr val="FFFFFF"/>
                      </a:solidFill>
                      <a:miter lim="400000"/>
                    </a:lnT>
                    <a:lnB w="635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266700">
                        <a:defRPr sz="1800"/>
                      </a:pPr>
                      <a:r>
                        <a: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rPr>
                        <a:t>250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FFFFFF"/>
                      </a:solidFill>
                      <a:miter lim="400000"/>
                    </a:lnL>
                    <a:lnR w="0">
                      <a:miter lim="400000"/>
                    </a:lnR>
                    <a:lnT w="6350">
                      <a:solidFill>
                        <a:srgbClr val="FFFFFF"/>
                      </a:solidFill>
                      <a:miter lim="400000"/>
                    </a:lnT>
                    <a:lnB w="635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0318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266700">
                        <a:defRPr sz="1800"/>
                      </a:pPr>
                      <a:r>
                        <a: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rPr>
                        <a:t>Google小语种搜索排名量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FFFFFF"/>
                      </a:solidFill>
                      <a:miter lim="400000"/>
                    </a:lnL>
                    <a:lnR w="6350">
                      <a:solidFill>
                        <a:srgbClr val="FFFFFF"/>
                      </a:solidFill>
                      <a:miter lim="400000"/>
                    </a:lnR>
                    <a:lnT w="6350">
                      <a:solidFill>
                        <a:srgbClr val="FFFFFF"/>
                      </a:solidFill>
                      <a:miter lim="400000"/>
                    </a:lnT>
                    <a:lnB w="635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50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FFFFFF"/>
                      </a:solidFill>
                      <a:miter lim="400000"/>
                    </a:lnL>
                    <a:lnR w="6350">
                      <a:solidFill>
                        <a:srgbClr val="FFFFFF"/>
                      </a:solidFill>
                      <a:miter lim="400000"/>
                    </a:lnR>
                    <a:lnT w="6350">
                      <a:solidFill>
                        <a:srgbClr val="FFFFFF"/>
                      </a:solidFill>
                      <a:miter lim="400000"/>
                    </a:lnT>
                    <a:lnB w="635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100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FFFFFF"/>
                      </a:solidFill>
                      <a:miter lim="400000"/>
                    </a:lnL>
                    <a:lnR w="6350">
                      <a:solidFill>
                        <a:srgbClr val="FFFFFF"/>
                      </a:solidFill>
                      <a:miter lim="400000"/>
                    </a:lnR>
                    <a:lnT w="6350">
                      <a:solidFill>
                        <a:srgbClr val="FFFFFF"/>
                      </a:solidFill>
                      <a:miter lim="400000"/>
                    </a:lnT>
                    <a:lnB w="635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150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FFFFFF"/>
                      </a:solidFill>
                      <a:miter lim="400000"/>
                    </a:lnL>
                    <a:lnR w="6350">
                      <a:solidFill>
                        <a:srgbClr val="FFFFFF"/>
                      </a:solidFill>
                      <a:miter lim="400000"/>
                    </a:lnR>
                    <a:lnT w="6350">
                      <a:solidFill>
                        <a:srgbClr val="FFFFFF"/>
                      </a:solidFill>
                      <a:miter lim="400000"/>
                    </a:lnT>
                    <a:lnB w="635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266700">
                        <a:defRPr sz="1800"/>
                      </a:pPr>
                      <a:r>
                        <a: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rPr>
                        <a:t>200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FFFFFF"/>
                      </a:solidFill>
                      <a:miter lim="400000"/>
                    </a:lnL>
                    <a:lnR w="6350">
                      <a:solidFill>
                        <a:srgbClr val="FFFFFF"/>
                      </a:solidFill>
                      <a:miter lim="400000"/>
                    </a:lnR>
                    <a:lnT w="6350">
                      <a:solidFill>
                        <a:srgbClr val="FFFFFF"/>
                      </a:solidFill>
                      <a:miter lim="400000"/>
                    </a:lnT>
                    <a:lnB w="635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266700">
                        <a:defRPr sz="1800"/>
                      </a:pPr>
                      <a:r>
                        <a: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rPr>
                        <a:t>250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FFFFFF"/>
                      </a:solidFill>
                      <a:miter lim="400000"/>
                    </a:lnL>
                    <a:lnR w="0">
                      <a:miter lim="400000"/>
                    </a:lnR>
                    <a:lnT w="6350">
                      <a:solidFill>
                        <a:srgbClr val="FFFFFF"/>
                      </a:solidFill>
                      <a:miter lim="400000"/>
                    </a:lnT>
                    <a:lnB w="635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0318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266700">
                        <a:defRPr sz="1800"/>
                      </a:pPr>
                      <a:r>
                        <a: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rPr>
                        <a:t>主推产品首页排名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FFFFFF"/>
                      </a:solidFill>
                      <a:miter lim="400000"/>
                    </a:lnL>
                    <a:lnR w="6350">
                      <a:solidFill>
                        <a:srgbClr val="FFFFFF"/>
                      </a:solidFill>
                      <a:miter lim="400000"/>
                    </a:lnR>
                    <a:lnT w="6350">
                      <a:solidFill>
                        <a:srgbClr val="FFFFFF"/>
                      </a:solidFill>
                      <a:miter lim="400000"/>
                    </a:lnT>
                    <a:lnB w="635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266700">
                        <a:defRPr sz="1800"/>
                      </a:pPr>
                      <a:r>
                        <a: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rPr>
                        <a:t>有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FFFFFF"/>
                      </a:solidFill>
                      <a:miter lim="400000"/>
                    </a:lnL>
                    <a:lnR w="6350">
                      <a:solidFill>
                        <a:srgbClr val="FFFFFF"/>
                      </a:solidFill>
                      <a:miter lim="400000"/>
                    </a:lnR>
                    <a:lnT w="6350">
                      <a:solidFill>
                        <a:srgbClr val="FFFFFF"/>
                      </a:solidFill>
                      <a:miter lim="400000"/>
                    </a:lnT>
                    <a:lnB w="635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rPr lang="zh-CN" altLang="en-US" dirty="0"/>
                        <a:t>有</a:t>
                      </a:r>
                      <a:endParaRPr dirty="0"/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FFFFFF"/>
                      </a:solidFill>
                      <a:miter lim="400000"/>
                    </a:lnL>
                    <a:lnR w="6350">
                      <a:solidFill>
                        <a:srgbClr val="FFFFFF"/>
                      </a:solidFill>
                      <a:miter lim="400000"/>
                    </a:lnR>
                    <a:lnT w="6350">
                      <a:solidFill>
                        <a:srgbClr val="FFFFFF"/>
                      </a:solidFill>
                      <a:miter lim="400000"/>
                    </a:lnT>
                    <a:lnB w="635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rPr dirty="0"/>
                        <a:t>保</a:t>
                      </a:r>
                      <a:r>
                        <a:rPr lang="en-US" dirty="0"/>
                        <a:t>2</a:t>
                      </a:r>
                      <a:endParaRPr dirty="0"/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FFFFFF"/>
                      </a:solidFill>
                      <a:miter lim="400000"/>
                    </a:lnL>
                    <a:lnR w="6350">
                      <a:solidFill>
                        <a:srgbClr val="FFFFFF"/>
                      </a:solidFill>
                      <a:miter lim="400000"/>
                    </a:lnR>
                    <a:lnT w="6350">
                      <a:solidFill>
                        <a:srgbClr val="FFFFFF"/>
                      </a:solidFill>
                      <a:miter lim="400000"/>
                    </a:lnT>
                    <a:lnB w="635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266700">
                        <a:defRPr sz="1800"/>
                      </a:pPr>
                      <a:r>
                        <a:rPr sz="900" dirty="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rPr>
                        <a:t>保</a:t>
                      </a:r>
                      <a:r>
                        <a:rPr lang="en-US" sz="900" dirty="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rPr>
                        <a:t>4</a:t>
                      </a:r>
                      <a:endParaRPr sz="900" dirty="0">
                        <a:uFill>
                          <a:solidFill>
                            <a:srgbClr val="000000"/>
                          </a:solidFill>
                        </a:uFill>
                        <a:latin typeface="华文宋体"/>
                        <a:ea typeface="华文宋体"/>
                        <a:cs typeface="华文宋体"/>
                        <a:sym typeface="华文宋体"/>
                      </a:endParaRP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FFFFFF"/>
                      </a:solidFill>
                      <a:miter lim="400000"/>
                    </a:lnL>
                    <a:lnR w="6350">
                      <a:solidFill>
                        <a:srgbClr val="FFFFFF"/>
                      </a:solidFill>
                      <a:miter lim="400000"/>
                    </a:lnR>
                    <a:lnT w="6350">
                      <a:solidFill>
                        <a:srgbClr val="FFFFFF"/>
                      </a:solidFill>
                      <a:miter lim="400000"/>
                    </a:lnT>
                    <a:lnB w="635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266700">
                        <a:defRPr sz="1800"/>
                      </a:pPr>
                      <a:r>
                        <a:rPr sz="900" dirty="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rPr>
                        <a:t>保</a:t>
                      </a:r>
                      <a:r>
                        <a:rPr lang="en-US" sz="900" dirty="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rPr>
                        <a:t>6</a:t>
                      </a:r>
                      <a:endParaRPr sz="900" dirty="0">
                        <a:uFill>
                          <a:solidFill>
                            <a:srgbClr val="000000"/>
                          </a:solidFill>
                        </a:uFill>
                        <a:latin typeface="华文宋体"/>
                        <a:ea typeface="华文宋体"/>
                        <a:cs typeface="华文宋体"/>
                        <a:sym typeface="华文宋体"/>
                      </a:endParaRP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FFFFFF"/>
                      </a:solidFill>
                      <a:miter lim="400000"/>
                    </a:lnL>
                    <a:lnR w="0">
                      <a:miter lim="400000"/>
                    </a:lnR>
                    <a:lnT w="6350">
                      <a:solidFill>
                        <a:srgbClr val="FFFFFF"/>
                      </a:solidFill>
                      <a:miter lim="400000"/>
                    </a:lnT>
                    <a:lnB w="635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0318">
                <a:tc rowSpan="3"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rPr>
                        <a:t>宜选网推广</a:t>
                      </a:r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6350">
                      <a:solidFill>
                        <a:srgbClr val="FFFFFF"/>
                      </a:solidFill>
                      <a:miter lim="400000"/>
                    </a:lnR>
                    <a:lnT w="6350">
                      <a:solidFill>
                        <a:srgbClr val="FFFFFF"/>
                      </a:solidFill>
                      <a:miter lim="400000"/>
                    </a:lnT>
                    <a:lnB w="635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4"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Ecer站内搜索首页排名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FFFFFF"/>
                      </a:solidFill>
                      <a:miter lim="400000"/>
                    </a:lnL>
                    <a:lnR w="6350">
                      <a:solidFill>
                        <a:srgbClr val="FFFFFF"/>
                      </a:solidFill>
                      <a:miter lim="400000"/>
                    </a:lnR>
                    <a:lnT w="6350">
                      <a:solidFill>
                        <a:srgbClr val="FFFFFF"/>
                      </a:solidFill>
                      <a:miter lim="400000"/>
                    </a:lnT>
                    <a:lnB w="635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6">
                        <a:satOff val="-3457"/>
                        <a:lumOff val="2607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266700">
                        <a:defRPr sz="1800"/>
                      </a:pPr>
                      <a:r>
                        <a: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rPr>
                        <a:t>有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FFFFFF"/>
                      </a:solidFill>
                      <a:miter lim="400000"/>
                    </a:lnL>
                    <a:lnR w="6350">
                      <a:solidFill>
                        <a:srgbClr val="FFFFFF"/>
                      </a:solidFill>
                      <a:miter lim="400000"/>
                    </a:lnR>
                    <a:lnT w="6350">
                      <a:solidFill>
                        <a:srgbClr val="FFFFFF"/>
                      </a:solidFill>
                      <a:miter lim="400000"/>
                    </a:lnT>
                    <a:lnB w="635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6">
                        <a:satOff val="-3457"/>
                        <a:lumOff val="2607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266700">
                        <a:defRPr sz="1800"/>
                      </a:pPr>
                      <a:r>
                        <a:rPr lang="zh-CN" altLang="en-US" sz="900" dirty="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rPr>
                        <a:t>有</a:t>
                      </a:r>
                      <a:endParaRPr sz="900" dirty="0">
                        <a:uFill>
                          <a:solidFill>
                            <a:srgbClr val="000000"/>
                          </a:solidFill>
                        </a:uFill>
                        <a:latin typeface="华文宋体"/>
                        <a:ea typeface="华文宋体"/>
                        <a:cs typeface="华文宋体"/>
                        <a:sym typeface="华文宋体"/>
                      </a:endParaRP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FFFFFF"/>
                      </a:solidFill>
                      <a:miter lim="400000"/>
                    </a:lnL>
                    <a:lnR w="6350">
                      <a:solidFill>
                        <a:srgbClr val="FFFFFF"/>
                      </a:solidFill>
                      <a:miter lim="400000"/>
                    </a:lnR>
                    <a:lnT w="6350">
                      <a:solidFill>
                        <a:srgbClr val="FFFFFF"/>
                      </a:solidFill>
                      <a:miter lim="400000"/>
                    </a:lnT>
                    <a:lnB w="635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6">
                        <a:satOff val="-3457"/>
                        <a:lumOff val="2607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266700">
                        <a:defRPr sz="1800"/>
                      </a:pPr>
                      <a:r>
                        <a:rPr sz="900" dirty="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rPr>
                        <a:t>保</a:t>
                      </a:r>
                      <a:r>
                        <a:rPr lang="en-US" sz="900" dirty="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rPr>
                        <a:t>2</a:t>
                      </a:r>
                      <a:endParaRPr sz="900" dirty="0">
                        <a:uFill>
                          <a:solidFill>
                            <a:srgbClr val="000000"/>
                          </a:solidFill>
                        </a:uFill>
                        <a:latin typeface="华文宋体"/>
                        <a:ea typeface="华文宋体"/>
                        <a:cs typeface="华文宋体"/>
                        <a:sym typeface="华文宋体"/>
                      </a:endParaRP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FFFFFF"/>
                      </a:solidFill>
                      <a:miter lim="400000"/>
                    </a:lnL>
                    <a:lnR w="0">
                      <a:miter lim="400000"/>
                    </a:lnR>
                    <a:lnT w="6350">
                      <a:solidFill>
                        <a:srgbClr val="FFFFFF"/>
                      </a:solidFill>
                      <a:miter lim="400000"/>
                    </a:lnT>
                    <a:lnB w="635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6">
                        <a:satOff val="-3457"/>
                        <a:lumOff val="2607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266700">
                        <a:defRPr sz="1800"/>
                      </a:pPr>
                      <a:r>
                        <a:rPr sz="900" dirty="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rPr>
                        <a:t>保</a:t>
                      </a:r>
                      <a:r>
                        <a:rPr lang="en-US" sz="900" dirty="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rPr>
                        <a:t>4</a:t>
                      </a:r>
                      <a:endParaRPr sz="900" dirty="0">
                        <a:uFill>
                          <a:solidFill>
                            <a:srgbClr val="000000"/>
                          </a:solidFill>
                        </a:uFill>
                        <a:latin typeface="华文宋体"/>
                        <a:ea typeface="华文宋体"/>
                        <a:cs typeface="华文宋体"/>
                        <a:sym typeface="华文宋体"/>
                      </a:endParaRPr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6350">
                      <a:solidFill>
                        <a:srgbClr val="FFFFFF"/>
                      </a:solidFill>
                      <a:miter lim="400000"/>
                    </a:lnT>
                    <a:lnB w="635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6">
                        <a:satOff val="-3457"/>
                        <a:lumOff val="2607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266700">
                        <a:defRPr sz="1800"/>
                      </a:pPr>
                      <a:r>
                        <a:rPr sz="900" dirty="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rPr>
                        <a:t>保</a:t>
                      </a:r>
                      <a:r>
                        <a:rPr lang="en-US" sz="900" dirty="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rPr>
                        <a:t>6</a:t>
                      </a:r>
                      <a:endParaRPr sz="900" dirty="0">
                        <a:uFill>
                          <a:solidFill>
                            <a:srgbClr val="000000"/>
                          </a:solidFill>
                        </a:uFill>
                        <a:latin typeface="华文宋体"/>
                        <a:ea typeface="华文宋体"/>
                        <a:cs typeface="华文宋体"/>
                        <a:sym typeface="华文宋体"/>
                      </a:endParaRPr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6350">
                      <a:solidFill>
                        <a:srgbClr val="FFFFFF"/>
                      </a:solidFill>
                      <a:miter lim="400000"/>
                    </a:lnT>
                    <a:lnB w="635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6">
                        <a:satOff val="-3457"/>
                        <a:lumOff val="26078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0318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企业主页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FFFFFF"/>
                      </a:solidFill>
                      <a:miter lim="400000"/>
                    </a:lnL>
                    <a:lnR w="6350">
                      <a:solidFill>
                        <a:srgbClr val="FFFFFF"/>
                      </a:solidFill>
                      <a:miter lim="400000"/>
                    </a:lnR>
                    <a:lnT w="6350">
                      <a:solidFill>
                        <a:srgbClr val="FFFFFF"/>
                      </a:solidFill>
                      <a:miter lim="400000"/>
                    </a:lnT>
                    <a:lnB w="635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266700">
                        <a:defRPr sz="1800"/>
                      </a:pPr>
                      <a:r>
                        <a: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rPr>
                        <a:t>有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FFFFFF"/>
                      </a:solidFill>
                      <a:miter lim="400000"/>
                    </a:lnL>
                    <a:lnR w="6350">
                      <a:solidFill>
                        <a:srgbClr val="FFFFFF"/>
                      </a:solidFill>
                      <a:miter lim="400000"/>
                    </a:lnR>
                    <a:lnT w="6350">
                      <a:solidFill>
                        <a:srgbClr val="FFFFFF"/>
                      </a:solidFill>
                      <a:miter lim="400000"/>
                    </a:lnT>
                    <a:lnB w="635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266700">
                        <a:defRPr sz="1800"/>
                      </a:pPr>
                      <a:r>
                        <a: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rPr>
                        <a:t>有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FFFFFF"/>
                      </a:solidFill>
                      <a:miter lim="400000"/>
                    </a:lnL>
                    <a:lnR w="6350">
                      <a:solidFill>
                        <a:srgbClr val="FFFFFF"/>
                      </a:solidFill>
                      <a:miter lim="400000"/>
                    </a:lnR>
                    <a:lnT w="6350">
                      <a:solidFill>
                        <a:srgbClr val="FFFFFF"/>
                      </a:solidFill>
                      <a:miter lim="400000"/>
                    </a:lnT>
                    <a:lnB w="635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266700">
                        <a:defRPr sz="1800"/>
                      </a:pPr>
                      <a:r>
                        <a: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rPr>
                        <a:t>有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FFFFFF"/>
                      </a:solidFill>
                      <a:miter lim="400000"/>
                    </a:lnL>
                    <a:lnR w="6350">
                      <a:solidFill>
                        <a:srgbClr val="FFFFFF"/>
                      </a:solidFill>
                      <a:miter lim="400000"/>
                    </a:lnR>
                    <a:lnT w="6350">
                      <a:solidFill>
                        <a:srgbClr val="FFFFFF"/>
                      </a:solidFill>
                      <a:miter lim="400000"/>
                    </a:lnT>
                    <a:lnB w="635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266700">
                        <a:defRPr sz="1800"/>
                      </a:pPr>
                      <a:r>
                        <a: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rPr>
                        <a:t>有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FFFFFF"/>
                      </a:solidFill>
                      <a:miter lim="400000"/>
                    </a:lnL>
                    <a:lnR w="6350">
                      <a:solidFill>
                        <a:srgbClr val="FFFFFF"/>
                      </a:solidFill>
                      <a:miter lim="400000"/>
                    </a:lnR>
                    <a:lnT w="6350">
                      <a:solidFill>
                        <a:srgbClr val="FFFFFF"/>
                      </a:solidFill>
                      <a:miter lim="400000"/>
                    </a:lnT>
                    <a:lnB w="635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266700">
                        <a:defRPr sz="1800"/>
                      </a:pPr>
                      <a:r>
                        <a: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rPr>
                        <a:t>有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FFFFFF"/>
                      </a:solidFill>
                      <a:miter lim="400000"/>
                    </a:lnL>
                    <a:lnR w="0">
                      <a:miter lim="400000"/>
                    </a:lnR>
                    <a:lnT w="6350">
                      <a:solidFill>
                        <a:srgbClr val="FFFFFF"/>
                      </a:solidFill>
                      <a:miter lim="400000"/>
                    </a:lnT>
                    <a:lnB w="635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0318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266700">
                        <a:defRPr sz="1800"/>
                      </a:pPr>
                      <a:r>
                        <a: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rPr>
                        <a:t>视频主页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FFFFFF"/>
                      </a:solidFill>
                      <a:miter lim="400000"/>
                    </a:lnL>
                    <a:lnR w="6350">
                      <a:solidFill>
                        <a:srgbClr val="FFFFFF"/>
                      </a:solidFill>
                      <a:miter lim="400000"/>
                    </a:lnR>
                    <a:lnT w="6350">
                      <a:solidFill>
                        <a:srgbClr val="FFFFFF"/>
                      </a:solidFill>
                      <a:miter lim="400000"/>
                    </a:lnT>
                    <a:lnB w="635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266700">
                        <a:defRPr sz="1800"/>
                      </a:pPr>
                      <a:r>
                        <a: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rPr>
                        <a:t>有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FFFFFF"/>
                      </a:solidFill>
                      <a:miter lim="400000"/>
                    </a:lnL>
                    <a:lnR w="6350">
                      <a:solidFill>
                        <a:srgbClr val="FFFFFF"/>
                      </a:solidFill>
                      <a:miter lim="400000"/>
                    </a:lnR>
                    <a:lnT w="6350">
                      <a:solidFill>
                        <a:srgbClr val="FFFFFF"/>
                      </a:solidFill>
                      <a:miter lim="400000"/>
                    </a:lnT>
                    <a:lnB w="635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266700">
                        <a:defRPr sz="1800"/>
                      </a:pPr>
                      <a:r>
                        <a: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rPr>
                        <a:t>有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FFFFFF"/>
                      </a:solidFill>
                      <a:miter lim="400000"/>
                    </a:lnL>
                    <a:lnR w="6350">
                      <a:solidFill>
                        <a:srgbClr val="FFFFFF"/>
                      </a:solidFill>
                      <a:miter lim="400000"/>
                    </a:lnR>
                    <a:lnT w="6350">
                      <a:solidFill>
                        <a:srgbClr val="FFFFFF"/>
                      </a:solidFill>
                      <a:miter lim="400000"/>
                    </a:lnT>
                    <a:lnB w="635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266700">
                        <a:defRPr sz="1800"/>
                      </a:pPr>
                      <a:r>
                        <a: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rPr>
                        <a:t>有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FFFFFF"/>
                      </a:solidFill>
                      <a:miter lim="400000"/>
                    </a:lnL>
                    <a:lnR w="6350">
                      <a:solidFill>
                        <a:srgbClr val="FFFFFF"/>
                      </a:solidFill>
                      <a:miter lim="400000"/>
                    </a:lnR>
                    <a:lnT w="6350">
                      <a:solidFill>
                        <a:srgbClr val="FFFFFF"/>
                      </a:solidFill>
                      <a:miter lim="400000"/>
                    </a:lnT>
                    <a:lnB w="635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266700">
                        <a:defRPr sz="1800"/>
                      </a:pPr>
                      <a:r>
                        <a: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rPr>
                        <a:t>有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FFFFFF"/>
                      </a:solidFill>
                      <a:miter lim="400000"/>
                    </a:lnL>
                    <a:lnR w="0">
                      <a:miter lim="400000"/>
                    </a:lnR>
                    <a:lnT w="6350">
                      <a:solidFill>
                        <a:srgbClr val="FFFFFF"/>
                      </a:solidFill>
                      <a:miter lim="400000"/>
                    </a:lnT>
                    <a:lnB w="635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266700">
                        <a:defRPr sz="1800"/>
                      </a:pPr>
                      <a:r>
                        <a: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rPr>
                        <a:t>有</a:t>
                      </a:r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6350">
                      <a:solidFill>
                        <a:srgbClr val="FFFFFF"/>
                      </a:solidFill>
                      <a:miter lim="400000"/>
                    </a:lnT>
                    <a:lnB w="635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0318">
                <a:tc rowSpan="2">
                  <a:txBody>
                    <a:bodyPr/>
                    <a:lstStyle/>
                    <a:p>
                      <a:pPr algn="ctr" defTabSz="266700">
                        <a:defRPr sz="1800"/>
                      </a:pPr>
                      <a:r>
                        <a: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rPr>
                        <a:t>广告推广
（赠送）</a:t>
                      </a:r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6350">
                      <a:solidFill>
                        <a:srgbClr val="FFFFFF"/>
                      </a:solidFill>
                      <a:miter lim="400000"/>
                    </a:lnR>
                    <a:lnT w="635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chemeClr val="accent4"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企业主页投放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FFFFFF"/>
                      </a:solidFill>
                      <a:miter lim="400000"/>
                    </a:lnL>
                    <a:lnR w="6350">
                      <a:solidFill>
                        <a:srgbClr val="FFFFFF"/>
                      </a:solidFill>
                      <a:miter lim="400000"/>
                    </a:lnR>
                    <a:lnT w="6350">
                      <a:solidFill>
                        <a:srgbClr val="FFFFFF"/>
                      </a:solidFill>
                      <a:miter lim="400000"/>
                    </a:lnT>
                    <a:lnB w="635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6">
                        <a:satOff val="-3457"/>
                        <a:lumOff val="1303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266700">
                        <a:defRPr sz="1800"/>
                      </a:pPr>
                      <a:r>
                        <a: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rPr>
                        <a:t>有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FFFFFF"/>
                      </a:solidFill>
                      <a:miter lim="400000"/>
                    </a:lnL>
                    <a:lnR w="6350">
                      <a:solidFill>
                        <a:srgbClr val="FFFFFF"/>
                      </a:solidFill>
                      <a:miter lim="400000"/>
                    </a:lnR>
                    <a:lnT w="6350">
                      <a:solidFill>
                        <a:srgbClr val="FFFFFF"/>
                      </a:solidFill>
                      <a:miter lim="400000"/>
                    </a:lnT>
                    <a:lnB w="635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6">
                        <a:satOff val="-3457"/>
                        <a:lumOff val="1303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667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en-US" altLang="zh-CN" sz="900" dirty="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rPr>
                        <a:t>5000</a:t>
                      </a:r>
                      <a:r>
                        <a:rPr lang="zh-CN" altLang="en-US" sz="900" dirty="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rPr>
                        <a:t>人次</a:t>
                      </a:r>
                      <a:r>
                        <a:rPr lang="en-US" altLang="zh-CN" sz="900" dirty="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rPr>
                        <a:t>/</a:t>
                      </a:r>
                      <a:r>
                        <a:rPr lang="zh-CN" altLang="en-US" sz="900" dirty="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rPr>
                        <a:t>年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FFFFFF"/>
                      </a:solidFill>
                      <a:miter lim="400000"/>
                    </a:lnL>
                    <a:lnR w="6350">
                      <a:solidFill>
                        <a:srgbClr val="FFFFFF"/>
                      </a:solidFill>
                      <a:miter lim="400000"/>
                    </a:lnR>
                    <a:lnT w="6350">
                      <a:solidFill>
                        <a:srgbClr val="FFFFFF"/>
                      </a:solidFill>
                      <a:miter lim="400000"/>
                    </a:lnT>
                    <a:lnB w="635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6">
                        <a:satOff val="-3457"/>
                        <a:lumOff val="1303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266700">
                        <a:defRPr sz="1800"/>
                      </a:pPr>
                      <a:r>
                        <a:rPr lang="en-US" sz="900" dirty="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rPr>
                        <a:t>10</a:t>
                      </a:r>
                      <a:r>
                        <a:rPr sz="900" dirty="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rPr>
                        <a:t>000人次/年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FFFFFF"/>
                      </a:solidFill>
                      <a:miter lim="400000"/>
                    </a:lnL>
                    <a:lnR w="6350">
                      <a:solidFill>
                        <a:srgbClr val="FFFFFF"/>
                      </a:solidFill>
                      <a:miter lim="400000"/>
                    </a:lnR>
                    <a:lnT w="6350">
                      <a:solidFill>
                        <a:srgbClr val="FFFFFF"/>
                      </a:solidFill>
                      <a:miter lim="400000"/>
                    </a:lnT>
                    <a:lnB w="635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6">
                        <a:satOff val="-3457"/>
                        <a:lumOff val="1303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266700">
                        <a:defRPr sz="1800"/>
                      </a:pPr>
                      <a:r>
                        <a:rPr lang="en-US" sz="900" dirty="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rPr>
                        <a:t>2</a:t>
                      </a:r>
                      <a:r>
                        <a:rPr sz="900" dirty="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rPr>
                        <a:t>0000人次/年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FFFFFF"/>
                      </a:solidFill>
                      <a:miter lim="400000"/>
                    </a:lnL>
                    <a:lnR w="6350">
                      <a:solidFill>
                        <a:srgbClr val="FFFFFF"/>
                      </a:solidFill>
                      <a:miter lim="400000"/>
                    </a:lnR>
                    <a:lnT w="6350">
                      <a:solidFill>
                        <a:srgbClr val="FFFFFF"/>
                      </a:solidFill>
                      <a:miter lim="400000"/>
                    </a:lnT>
                    <a:lnB w="635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6">
                        <a:satOff val="-3457"/>
                        <a:lumOff val="1303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266700">
                        <a:defRPr sz="1800"/>
                      </a:pPr>
                      <a:r>
                        <a:rPr lang="en-US" sz="900" dirty="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rPr>
                        <a:t>3</a:t>
                      </a:r>
                      <a:r>
                        <a:rPr sz="900" dirty="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rPr>
                        <a:t>0000人次/年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FFFFFF"/>
                      </a:solidFill>
                      <a:miter lim="400000"/>
                    </a:lnL>
                    <a:lnR w="0">
                      <a:miter lim="400000"/>
                    </a:lnR>
                    <a:lnT w="6350">
                      <a:solidFill>
                        <a:srgbClr val="FFFFFF"/>
                      </a:solidFill>
                      <a:miter lim="400000"/>
                    </a:lnT>
                    <a:lnB w="635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6">
                        <a:satOff val="-3457"/>
                        <a:lumOff val="1303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0318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266700">
                        <a:defRPr sz="1800"/>
                      </a:pPr>
                      <a:r>
                        <a: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rPr>
                        <a:t>视频主页投放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FFFFFF"/>
                      </a:solidFill>
                      <a:miter lim="400000"/>
                    </a:lnL>
                    <a:lnR w="6350">
                      <a:solidFill>
                        <a:srgbClr val="FFFFFF"/>
                      </a:solidFill>
                      <a:miter lim="400000"/>
                    </a:lnR>
                    <a:lnT w="6350">
                      <a:solidFill>
                        <a:srgbClr val="FFFFFF"/>
                      </a:solidFill>
                      <a:miter lim="400000"/>
                    </a:lnT>
                    <a:lnB w="635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266700">
                        <a:defRPr sz="1800"/>
                      </a:pPr>
                      <a:r>
                        <a: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rPr>
                        <a:t>有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FFFFFF"/>
                      </a:solidFill>
                      <a:miter lim="400000"/>
                    </a:lnL>
                    <a:lnR w="6350">
                      <a:solidFill>
                        <a:srgbClr val="FFFFFF"/>
                      </a:solidFill>
                      <a:miter lim="400000"/>
                    </a:lnR>
                    <a:lnT w="6350">
                      <a:solidFill>
                        <a:srgbClr val="FFFFFF"/>
                      </a:solidFill>
                      <a:miter lim="400000"/>
                    </a:lnT>
                    <a:lnB w="635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266700">
                        <a:defRPr sz="1800"/>
                      </a:pPr>
                      <a:r>
                        <a: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rPr>
                        <a:t>有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FFFFFF"/>
                      </a:solidFill>
                      <a:miter lim="400000"/>
                    </a:lnL>
                    <a:lnR w="6350">
                      <a:solidFill>
                        <a:srgbClr val="FFFFFF"/>
                      </a:solidFill>
                      <a:miter lim="400000"/>
                    </a:lnR>
                    <a:lnT w="6350">
                      <a:solidFill>
                        <a:srgbClr val="FFFFFF"/>
                      </a:solidFill>
                      <a:miter lim="400000"/>
                    </a:lnT>
                    <a:lnB w="635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266700">
                        <a:defRPr sz="1800"/>
                      </a:pPr>
                      <a:r>
                        <a: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rPr>
                        <a:t>有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FFFFFF"/>
                      </a:solidFill>
                      <a:miter lim="400000"/>
                    </a:lnL>
                    <a:lnR w="6350">
                      <a:solidFill>
                        <a:srgbClr val="FFFFFF"/>
                      </a:solidFill>
                      <a:miter lim="400000"/>
                    </a:lnR>
                    <a:lnT w="6350">
                      <a:solidFill>
                        <a:srgbClr val="FFFFFF"/>
                      </a:solidFill>
                      <a:miter lim="400000"/>
                    </a:lnT>
                    <a:lnB w="635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266700">
                        <a:defRPr sz="1800"/>
                      </a:pPr>
                      <a:r>
                        <a:rPr lang="en-US" sz="900" dirty="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rPr>
                        <a:t>10</a:t>
                      </a:r>
                      <a:r>
                        <a:rPr sz="900" dirty="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rPr>
                        <a:t>000次播放/年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FFFFFF"/>
                      </a:solidFill>
                      <a:miter lim="400000"/>
                    </a:lnL>
                    <a:lnR w="6350">
                      <a:solidFill>
                        <a:srgbClr val="FFFFFF"/>
                      </a:solidFill>
                      <a:miter lim="400000"/>
                    </a:lnR>
                    <a:lnT w="6350">
                      <a:solidFill>
                        <a:srgbClr val="FFFFFF"/>
                      </a:solidFill>
                      <a:miter lim="400000"/>
                    </a:lnT>
                    <a:lnB w="635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266700">
                        <a:defRPr sz="1800"/>
                      </a:pPr>
                      <a:r>
                        <a:rPr lang="en-US"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rPr>
                        <a:t>3</a:t>
                      </a:r>
                      <a:r>
                        <a: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rPr>
                        <a:t>0000次播放/年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FFFFFF"/>
                      </a:solidFill>
                      <a:miter lim="400000"/>
                    </a:lnL>
                    <a:lnR w="0">
                      <a:miter lim="400000"/>
                    </a:lnR>
                    <a:lnT w="6350">
                      <a:solidFill>
                        <a:srgbClr val="FFFFFF"/>
                      </a:solidFill>
                      <a:miter lim="400000"/>
                    </a:lnT>
                    <a:lnB w="635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0318">
                <a:tc>
                  <a:txBody>
                    <a:bodyPr/>
                    <a:lstStyle/>
                    <a:p>
                      <a:pPr algn="ctr" defTabSz="266700">
                        <a:defRPr sz="1800"/>
                      </a:pPr>
                      <a:r>
                        <a: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rPr>
                        <a:t>效果承诺</a:t>
                      </a:r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635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</a:lnT>
                    <a:lnB w="0">
                      <a:miter lim="400000"/>
                    </a:lnB>
                    <a:solidFill>
                      <a:schemeClr val="accent4"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网站海外买家访问量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FFFFFF"/>
                      </a:solidFill>
                      <a:miter lim="400000"/>
                    </a:lnL>
                    <a:lnR w="6350">
                      <a:solidFill>
                        <a:srgbClr val="FFFFFF"/>
                      </a:solidFill>
                      <a:miter lim="400000"/>
                    </a:lnR>
                    <a:lnT w="6350">
                      <a:solidFill>
                        <a:srgbClr val="FFFFFF"/>
                      </a:solidFill>
                      <a:miter lim="400000"/>
                    </a:lnT>
                    <a:lnB w="0">
                      <a:miter lim="400000"/>
                    </a:lnB>
                    <a:solidFill>
                      <a:schemeClr val="accent4"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≥10000次/年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FFFFFF"/>
                      </a:solidFill>
                      <a:miter lim="400000"/>
                    </a:lnL>
                    <a:lnR w="6350">
                      <a:solidFill>
                        <a:srgbClr val="FFFFFF"/>
                      </a:solidFill>
                      <a:miter lim="400000"/>
                    </a:lnR>
                    <a:lnT w="6350">
                      <a:solidFill>
                        <a:srgbClr val="FFFFFF"/>
                      </a:solidFill>
                      <a:miter lim="400000"/>
                    </a:lnT>
                    <a:lnB w="0">
                      <a:miter lim="400000"/>
                    </a:lnB>
                    <a:solidFill>
                      <a:schemeClr val="accent4"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≥20000次/年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FFFFFF"/>
                      </a:solidFill>
                      <a:miter lim="400000"/>
                    </a:lnL>
                    <a:lnR w="6350">
                      <a:solidFill>
                        <a:srgbClr val="FFFFFF"/>
                      </a:solidFill>
                      <a:miter lim="400000"/>
                    </a:lnR>
                    <a:lnT w="6350">
                      <a:solidFill>
                        <a:srgbClr val="FFFFFF"/>
                      </a:solidFill>
                      <a:miter lim="400000"/>
                    </a:lnT>
                    <a:lnB w="0">
                      <a:miter lim="400000"/>
                    </a:lnB>
                    <a:solidFill>
                      <a:schemeClr val="accent4"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≥30000次/年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FFFFFF"/>
                      </a:solidFill>
                      <a:miter lim="400000"/>
                    </a:lnL>
                    <a:lnR w="6350">
                      <a:solidFill>
                        <a:srgbClr val="FFFFFF"/>
                      </a:solidFill>
                      <a:miter lim="400000"/>
                    </a:lnR>
                    <a:lnT w="6350">
                      <a:solidFill>
                        <a:srgbClr val="FFFFFF"/>
                      </a:solidFill>
                      <a:miter lim="400000"/>
                    </a:lnT>
                    <a:lnB w="0">
                      <a:miter lim="400000"/>
                    </a:lnB>
                    <a:solidFill>
                      <a:schemeClr val="accent4"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≥40000次/年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FFFFFF"/>
                      </a:solidFill>
                      <a:miter lim="400000"/>
                    </a:lnL>
                    <a:lnR w="6350">
                      <a:solidFill>
                        <a:srgbClr val="FFFFFF"/>
                      </a:solidFill>
                      <a:miter lim="400000"/>
                    </a:lnR>
                    <a:lnT w="6350">
                      <a:solidFill>
                        <a:srgbClr val="FFFFFF"/>
                      </a:solidFill>
                      <a:miter lim="400000"/>
                    </a:lnT>
                    <a:lnB w="0">
                      <a:miter lim="400000"/>
                    </a:lnB>
                    <a:solidFill>
                      <a:schemeClr val="accent4"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rPr dirty="0"/>
                        <a:t>≥50000次/年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FFFFFF"/>
                      </a:solidFill>
                      <a:miter lim="400000"/>
                    </a:lnL>
                    <a:lnR w="0">
                      <a:miter lim="400000"/>
                    </a:lnR>
                    <a:lnT w="6350">
                      <a:solidFill>
                        <a:srgbClr val="FFFFFF"/>
                      </a:solidFill>
                      <a:miter lim="400000"/>
                    </a:lnT>
                    <a:lnB w="0">
                      <a:miter lim="400000"/>
                    </a:lnB>
                    <a:solidFill>
                      <a:schemeClr val="accent4"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21" name="圆角矩形"/>
          <p:cNvSpPr/>
          <p:nvPr/>
        </p:nvSpPr>
        <p:spPr>
          <a:xfrm>
            <a:off x="2695288" y="1735303"/>
            <a:ext cx="890058" cy="388212"/>
          </a:xfrm>
          <a:prstGeom prst="roundRect">
            <a:avLst>
              <a:gd name="adj" fmla="val 49071"/>
            </a:avLst>
          </a:prstGeom>
          <a:solidFill>
            <a:schemeClr val="accent2"/>
          </a:solidFill>
          <a:ln w="3175">
            <a:solidFill>
              <a:srgbClr val="AD5B24"/>
            </a:solidFill>
            <a:miter/>
          </a:ln>
        </p:spPr>
        <p:txBody>
          <a:bodyPr lIns="0" tIns="0" rIns="0" bIns="0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2" name="铜牌"/>
          <p:cNvSpPr txBox="1"/>
          <p:nvPr/>
        </p:nvSpPr>
        <p:spPr>
          <a:xfrm>
            <a:off x="2930766" y="1789708"/>
            <a:ext cx="419101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r>
              <a:t>铜牌</a:t>
            </a:r>
          </a:p>
        </p:txBody>
      </p:sp>
      <p:sp>
        <p:nvSpPr>
          <p:cNvPr id="123" name="圆角矩形"/>
          <p:cNvSpPr/>
          <p:nvPr/>
        </p:nvSpPr>
        <p:spPr>
          <a:xfrm>
            <a:off x="3767015" y="1735303"/>
            <a:ext cx="736700" cy="388212"/>
          </a:xfrm>
          <a:prstGeom prst="roundRect">
            <a:avLst>
              <a:gd name="adj" fmla="val 49071"/>
            </a:avLst>
          </a:prstGeom>
          <a:solidFill>
            <a:schemeClr val="accent2"/>
          </a:solidFill>
          <a:ln w="3175">
            <a:solidFill>
              <a:srgbClr val="AD5B24"/>
            </a:solidFill>
            <a:miter/>
          </a:ln>
        </p:spPr>
        <p:txBody>
          <a:bodyPr lIns="0" tIns="0" rIns="0" bIns="0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4" name="银牌"/>
          <p:cNvSpPr txBox="1"/>
          <p:nvPr/>
        </p:nvSpPr>
        <p:spPr>
          <a:xfrm>
            <a:off x="3942760" y="1795672"/>
            <a:ext cx="419101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r>
              <a:t>银牌</a:t>
            </a:r>
          </a:p>
        </p:txBody>
      </p:sp>
      <p:sp>
        <p:nvSpPr>
          <p:cNvPr id="125" name="圆角矩形"/>
          <p:cNvSpPr/>
          <p:nvPr/>
        </p:nvSpPr>
        <p:spPr>
          <a:xfrm>
            <a:off x="4578346" y="1735303"/>
            <a:ext cx="736700" cy="388212"/>
          </a:xfrm>
          <a:prstGeom prst="roundRect">
            <a:avLst>
              <a:gd name="adj" fmla="val 49071"/>
            </a:avLst>
          </a:prstGeom>
          <a:solidFill>
            <a:schemeClr val="accent2"/>
          </a:solidFill>
          <a:ln w="3175">
            <a:solidFill>
              <a:srgbClr val="AD5B24"/>
            </a:solidFill>
            <a:miter/>
          </a:ln>
        </p:spPr>
        <p:txBody>
          <a:bodyPr lIns="0" tIns="0" rIns="0" bIns="0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6" name="金牌"/>
          <p:cNvSpPr txBox="1"/>
          <p:nvPr/>
        </p:nvSpPr>
        <p:spPr>
          <a:xfrm>
            <a:off x="4779490" y="1795672"/>
            <a:ext cx="419101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r>
              <a:t>金牌</a:t>
            </a:r>
          </a:p>
        </p:txBody>
      </p:sp>
      <p:pic>
        <p:nvPicPr>
          <p:cNvPr id="127" name="image 2049" descr="image 204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748" y="538120"/>
            <a:ext cx="2136806" cy="512647"/>
          </a:xfrm>
          <a:prstGeom prst="rect">
            <a:avLst/>
          </a:prstGeom>
          <a:ln w="12700">
            <a:miter lim="400000"/>
          </a:ln>
        </p:spPr>
      </p:pic>
      <p:sp>
        <p:nvSpPr>
          <p:cNvPr id="128" name="让你的网站名列前茅"/>
          <p:cNvSpPr txBox="1"/>
          <p:nvPr/>
        </p:nvSpPr>
        <p:spPr>
          <a:xfrm>
            <a:off x="216505" y="1751608"/>
            <a:ext cx="2298701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/>
            </a:lvl1pPr>
          </a:lstStyle>
          <a:p>
            <a:r>
              <a:t>让你的网站名列前茅</a:t>
            </a:r>
          </a:p>
        </p:txBody>
      </p:sp>
      <p:sp>
        <p:nvSpPr>
          <p:cNvPr id="129" name="贸易通旗舰版"/>
          <p:cNvSpPr txBox="1"/>
          <p:nvPr/>
        </p:nvSpPr>
        <p:spPr>
          <a:xfrm>
            <a:off x="5506769" y="616643"/>
            <a:ext cx="1536701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rgbClr val="000000">
                    <a:alpha val="68658"/>
                  </a:srgbClr>
                </a:solidFill>
              </a:defRPr>
            </a:lvl1pPr>
          </a:lstStyle>
          <a:p>
            <a:r>
              <a:t>贸易通旗舰版</a:t>
            </a:r>
          </a:p>
        </p:txBody>
      </p:sp>
      <p:sp>
        <p:nvSpPr>
          <p:cNvPr id="130" name="视频搜索是下一座金矿，贸易通让客户抢占先机；"/>
          <p:cNvSpPr txBox="1"/>
          <p:nvPr/>
        </p:nvSpPr>
        <p:spPr>
          <a:xfrm>
            <a:off x="576111" y="8094046"/>
            <a:ext cx="5600701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/>
            </a:lvl1pPr>
          </a:lstStyle>
          <a:p>
            <a:r>
              <a:t>视频搜索是下一座金矿，贸易通让客户抢占先机；</a:t>
            </a:r>
          </a:p>
        </p:txBody>
      </p:sp>
      <p:sp>
        <p:nvSpPr>
          <p:cNvPr id="131" name="备注：2023年国内视频搜索量超过网页搜索量"/>
          <p:cNvSpPr txBox="1"/>
          <p:nvPr/>
        </p:nvSpPr>
        <p:spPr>
          <a:xfrm>
            <a:off x="609839" y="8457363"/>
            <a:ext cx="2810521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1100"/>
            </a:lvl1pPr>
          </a:lstStyle>
          <a:p>
            <a:r>
              <a:t>备注：2023年国内视频搜索量超过网页搜索量</a:t>
            </a:r>
          </a:p>
        </p:txBody>
      </p:sp>
      <p:sp>
        <p:nvSpPr>
          <p:cNvPr id="132" name="搜索推广全面覆盖，行业最强推广实力；"/>
          <p:cNvSpPr txBox="1"/>
          <p:nvPr/>
        </p:nvSpPr>
        <p:spPr>
          <a:xfrm>
            <a:off x="625839" y="7226122"/>
            <a:ext cx="4584701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/>
            </a:lvl1pPr>
          </a:lstStyle>
          <a:p>
            <a:r>
              <a:t>搜索推广全面覆盖，行业最强推广实力；</a:t>
            </a:r>
          </a:p>
        </p:txBody>
      </p:sp>
      <p:sp>
        <p:nvSpPr>
          <p:cNvPr id="133" name="宜选网全球领先的外贸搜索，为客户带来精准流量；"/>
          <p:cNvSpPr txBox="1"/>
          <p:nvPr/>
        </p:nvSpPr>
        <p:spPr>
          <a:xfrm>
            <a:off x="542547" y="8961970"/>
            <a:ext cx="5854701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/>
            </a:lvl1pPr>
          </a:lstStyle>
          <a:p>
            <a:r>
              <a:t>宜选网全球领先的外贸搜索，为客户带来精准流量；</a:t>
            </a:r>
          </a:p>
        </p:txBody>
      </p:sp>
      <p:sp>
        <p:nvSpPr>
          <p:cNvPr id="134" name="备注：覆盖全球二十大搜素引擎"/>
          <p:cNvSpPr txBox="1"/>
          <p:nvPr/>
        </p:nvSpPr>
        <p:spPr>
          <a:xfrm>
            <a:off x="631911" y="7617550"/>
            <a:ext cx="6110977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1100"/>
            </a:lvl1pPr>
          </a:lstStyle>
          <a:p>
            <a:r>
              <a:t>备注：覆盖全球二十大搜素引擎</a:t>
            </a:r>
          </a:p>
        </p:txBody>
      </p:sp>
      <p:sp>
        <p:nvSpPr>
          <p:cNvPr id="135" name="圆角矩形"/>
          <p:cNvSpPr/>
          <p:nvPr/>
        </p:nvSpPr>
        <p:spPr>
          <a:xfrm>
            <a:off x="5410867" y="1735303"/>
            <a:ext cx="736700" cy="388212"/>
          </a:xfrm>
          <a:prstGeom prst="roundRect">
            <a:avLst>
              <a:gd name="adj" fmla="val 49071"/>
            </a:avLst>
          </a:prstGeom>
          <a:solidFill>
            <a:schemeClr val="accent2"/>
          </a:solidFill>
          <a:ln w="3175">
            <a:solidFill>
              <a:srgbClr val="AD5B24"/>
            </a:solidFill>
            <a:miter/>
          </a:ln>
        </p:spPr>
        <p:txBody>
          <a:bodyPr lIns="0" tIns="0" rIns="0" bIns="0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6" name="铂金"/>
          <p:cNvSpPr txBox="1"/>
          <p:nvPr/>
        </p:nvSpPr>
        <p:spPr>
          <a:xfrm>
            <a:off x="5612011" y="1795672"/>
            <a:ext cx="419101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r>
              <a:t>铂金</a:t>
            </a:r>
          </a:p>
        </p:txBody>
      </p:sp>
      <p:sp>
        <p:nvSpPr>
          <p:cNvPr id="137" name="圆角矩形"/>
          <p:cNvSpPr/>
          <p:nvPr/>
        </p:nvSpPr>
        <p:spPr>
          <a:xfrm>
            <a:off x="6308046" y="1735303"/>
            <a:ext cx="736700" cy="388212"/>
          </a:xfrm>
          <a:prstGeom prst="roundRect">
            <a:avLst>
              <a:gd name="adj" fmla="val 49071"/>
            </a:avLst>
          </a:prstGeom>
          <a:solidFill>
            <a:schemeClr val="accent2"/>
          </a:solidFill>
          <a:ln w="3175">
            <a:solidFill>
              <a:srgbClr val="AD5B24"/>
            </a:solidFill>
            <a:miter/>
          </a:ln>
        </p:spPr>
        <p:txBody>
          <a:bodyPr lIns="0" tIns="0" rIns="0" bIns="0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8" name="钻石"/>
          <p:cNvSpPr txBox="1"/>
          <p:nvPr/>
        </p:nvSpPr>
        <p:spPr>
          <a:xfrm>
            <a:off x="6509191" y="1795672"/>
            <a:ext cx="419101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r>
              <a:t>钻石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image 101" descr="image 101"/>
          <p:cNvPicPr>
            <a:picLocks noChangeAspect="1"/>
          </p:cNvPicPr>
          <p:nvPr/>
        </p:nvPicPr>
        <p:blipFill>
          <a:blip r:embed="rId2">
            <a:alphaModFix amt="13608"/>
          </a:blip>
          <a:stretch>
            <a:fillRect/>
          </a:stretch>
        </p:blipFill>
        <p:spPr>
          <a:xfrm>
            <a:off x="-41745" y="-429714"/>
            <a:ext cx="7639990" cy="4297495"/>
          </a:xfrm>
          <a:prstGeom prst="rect">
            <a:avLst/>
          </a:prstGeom>
          <a:ln w="12700">
            <a:miter lim="400000"/>
          </a:ln>
        </p:spPr>
      </p:pic>
      <p:pic>
        <p:nvPicPr>
          <p:cNvPr id="142" name="image 2049" descr="image 204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748" y="538120"/>
            <a:ext cx="2136806" cy="512647"/>
          </a:xfrm>
          <a:prstGeom prst="rect">
            <a:avLst/>
          </a:prstGeom>
          <a:ln w="12700">
            <a:miter lim="400000"/>
          </a:ln>
        </p:spPr>
      </p:pic>
      <p:sp>
        <p:nvSpPr>
          <p:cNvPr id="143" name="贸易通旗舰版"/>
          <p:cNvSpPr txBox="1"/>
          <p:nvPr/>
        </p:nvSpPr>
        <p:spPr>
          <a:xfrm>
            <a:off x="5506769" y="616643"/>
            <a:ext cx="1536701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rgbClr val="000000">
                    <a:alpha val="68658"/>
                  </a:srgbClr>
                </a:solidFill>
              </a:defRPr>
            </a:lvl1pPr>
          </a:lstStyle>
          <a:p>
            <a:r>
              <a:t>贸易通旗舰版</a:t>
            </a:r>
          </a:p>
        </p:txBody>
      </p:sp>
      <p:sp>
        <p:nvSpPr>
          <p:cNvPr id="150" name="营销技术行业领先"/>
          <p:cNvSpPr txBox="1"/>
          <p:nvPr/>
        </p:nvSpPr>
        <p:spPr>
          <a:xfrm>
            <a:off x="816307" y="1637308"/>
            <a:ext cx="2044701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/>
            </a:lvl1pPr>
          </a:lstStyle>
          <a:p>
            <a:r>
              <a:t>营销技术行业领先</a:t>
            </a:r>
          </a:p>
        </p:txBody>
      </p:sp>
      <p:graphicFrame>
        <p:nvGraphicFramePr>
          <p:cNvPr id="2" name="表格">
            <a:extLst>
              <a:ext uri="{FF2B5EF4-FFF2-40B4-BE49-F238E27FC236}">
                <a16:creationId xmlns:a16="http://schemas.microsoft.com/office/drawing/2014/main" id="{A8C6DC2F-91E2-4403-19F4-5078952A499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51827821"/>
              </p:ext>
            </p:extLst>
          </p:nvPr>
        </p:nvGraphicFramePr>
        <p:xfrm>
          <a:off x="462915" y="2581001"/>
          <a:ext cx="6637132" cy="5891657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920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625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536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2095">
                <a:tc gridSpan="2"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rPr sz="1100" b="1" dirty="0" err="1"/>
                        <a:t>服务项目</a:t>
                      </a:r>
                      <a:endParaRPr sz="1100" b="1" dirty="0"/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266700">
                        <a:defRPr sz="7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rPr sz="1100" b="1" dirty="0" err="1"/>
                        <a:t>服务内容</a:t>
                      </a:r>
                      <a:endParaRPr sz="1100" b="1" dirty="0"/>
                    </a:p>
                  </a:txBody>
                  <a:tcPr marL="50800" marR="50800" marT="50800" marB="508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6554604"/>
                  </a:ext>
                </a:extLst>
              </a:tr>
              <a:tr h="252095">
                <a:tc rowSpan="10">
                  <a:txBody>
                    <a:bodyPr/>
                    <a:lstStyle/>
                    <a:p>
                      <a:pPr algn="ctr" defTabSz="266700">
                        <a:defRPr sz="10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rPr sz="1050" b="1" dirty="0" err="1"/>
                        <a:t>搜索引擎推广</a:t>
                      </a:r>
                      <a:endParaRPr sz="1050" b="1" dirty="0"/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rPr dirty="0" err="1"/>
                        <a:t>全球搜索引擎曝光</a:t>
                      </a:r>
                      <a:endParaRPr dirty="0"/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266700">
                        <a:lnSpc>
                          <a:spcPts val="1200"/>
                        </a:lnSpc>
                        <a:spcBef>
                          <a:spcPts val="200"/>
                        </a:spcBef>
                        <a:defRPr sz="7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Google、Yahoo、Bing、yandex、naver、yahoo.co.jp等全球主流搜索引擎推广，全面覆盖搜索引擎买家资源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9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rPr dirty="0" err="1"/>
                        <a:t>谷歌认证内容营销专家</a:t>
                      </a:r>
                      <a:endParaRPr dirty="0"/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266700">
                        <a:defRPr sz="7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rPr dirty="0" err="1"/>
                        <a:t>谷歌SEM专业认证资质，为客户制定搜索推广优化方案</a:t>
                      </a:r>
                      <a:endParaRPr dirty="0"/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209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谷歌官方推荐关键词技术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266700">
                        <a:defRPr sz="7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rPr dirty="0" err="1"/>
                        <a:t>为客户定制能带来推广效果的高商业价值的关键词推广方案</a:t>
                      </a:r>
                      <a:endParaRPr dirty="0"/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209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AI建站/运营优化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266700">
                        <a:lnSpc>
                          <a:spcPts val="1200"/>
                        </a:lnSpc>
                        <a:spcBef>
                          <a:spcPts val="200"/>
                        </a:spcBef>
                        <a:defRPr sz="7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运用AI技术自动分析推广数据，制定和不断优化迭代搜索引擎推广方案，提升推广效果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209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宜选大数据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266700">
                        <a:lnSpc>
                          <a:spcPts val="1200"/>
                        </a:lnSpc>
                        <a:spcBef>
                          <a:spcPts val="200"/>
                        </a:spcBef>
                        <a:defRPr sz="7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利用宜选网1.2亿B2B行业关键词库和3亿买家行为数据库，结合历史推广效果数据，分析挖掘高推广价值的关键词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209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产品推广网页数扩展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266700">
                        <a:lnSpc>
                          <a:spcPts val="1200"/>
                        </a:lnSpc>
                        <a:spcBef>
                          <a:spcPts val="300"/>
                        </a:spcBef>
                        <a:defRPr sz="7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为客户扩展更多的产品页面，获得搜索引擎更多收录量，提升推广效果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209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Google Images优化页面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266700">
                        <a:defRPr sz="7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优化页面以获得更多Google Images排名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209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搜索引擎排名评测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266700">
                        <a:defRPr sz="7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根据搜索引擎排名权重和关键词评测报告持续优化推广方案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209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商机反馈机制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266700">
                        <a:defRPr sz="7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将询盘商机质量反馈到推广方案中，持续优化推广效果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209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Google广告引流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266700">
                        <a:lnSpc>
                          <a:spcPts val="1200"/>
                        </a:lnSpc>
                        <a:spcBef>
                          <a:spcPts val="200"/>
                        </a:spcBef>
                        <a:defRPr sz="7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宜选网每年上亿元谷歌广告投放引流，通过宜选网智能着陆页（企业主页），优先为客户带来大量谷歌广告买家资源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2095">
                <a:tc rowSpan="6">
                  <a:txBody>
                    <a:bodyPr/>
                    <a:lstStyle/>
                    <a:p>
                      <a:pPr algn="ctr" defTabSz="266700">
                        <a:defRPr sz="10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rPr b="1" dirty="0" err="1"/>
                        <a:t>视频推广</a:t>
                      </a:r>
                      <a:endParaRPr b="1" dirty="0"/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YouTube视频搜索推广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l" defTabSz="266700">
                        <a:lnSpc>
                          <a:spcPts val="1200"/>
                        </a:lnSpc>
                        <a:spcBef>
                          <a:spcPts val="300"/>
                        </a:spcBef>
                        <a:defRPr sz="7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视频内容相关关键词在YouTube视频搜索、TikTok视频搜索结果页排名靠前，覆盖YouTube和TikTok的买家资源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209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TikTok视频搜索推广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209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视频营销推广方案策划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266700">
                        <a:lnSpc>
                          <a:spcPts val="1200"/>
                        </a:lnSpc>
                        <a:spcBef>
                          <a:spcPts val="300"/>
                        </a:spcBef>
                        <a:defRPr sz="7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YouTube/Google/TikTok视频搜索关键词方案策划和实施、并进行推广内容的优化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209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短视频发布数量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266700">
                        <a:lnSpc>
                          <a:spcPts val="1200"/>
                        </a:lnSpc>
                        <a:defRPr sz="7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在独立站上发布播放，并同步到YouTube/TikTok视频频道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209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Google Videos优化页面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266700">
                        <a:defRPr sz="7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优化视频页面，获得更多Google Videos排名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209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全球视频营销平台发布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266700">
                        <a:lnSpc>
                          <a:spcPts val="1200"/>
                        </a:lnSpc>
                        <a:spcBef>
                          <a:spcPts val="300"/>
                        </a:spcBef>
                        <a:defRPr sz="7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发布客户视频到YouTube/TikTok宜选专属高推广权重频道，获得更多视频曝光量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52095">
                <a:tc>
                  <a:txBody>
                    <a:bodyPr/>
                    <a:lstStyle/>
                    <a:p>
                      <a:pPr algn="ctr" defTabSz="266700">
                        <a:defRPr sz="10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rPr b="1"/>
                        <a:t>社交推广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facebook推广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266700">
                        <a:lnSpc>
                          <a:spcPts val="1200"/>
                        </a:lnSpc>
                        <a:spcBef>
                          <a:spcPts val="300"/>
                        </a:spcBef>
                        <a:defRPr sz="7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产品信息发布到facebook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52095">
                <a:tc rowSpan="3">
                  <a:txBody>
                    <a:bodyPr/>
                    <a:lstStyle/>
                    <a:p>
                      <a:pPr algn="ctr" defTabSz="266700">
                        <a:defRPr sz="10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rPr b="1" dirty="0"/>
                        <a:t>B2B平台推广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宜选网产品同步发布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266700">
                        <a:lnSpc>
                          <a:spcPts val="1200"/>
                        </a:lnSpc>
                        <a:spcBef>
                          <a:spcPts val="300"/>
                        </a:spcBef>
                        <a:defRPr sz="7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客户产品同步发布到宜选网外贸B2B平台，获得更多曝光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5209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宜选网排名优先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266700">
                        <a:lnSpc>
                          <a:spcPts val="1200"/>
                        </a:lnSpc>
                        <a:spcBef>
                          <a:spcPts val="300"/>
                        </a:spcBef>
                        <a:defRPr sz="7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ecer.com站内搜索排名优先，为客户网站带来更多精准高质量买家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5209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宜选网企业主页推广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266700">
                        <a:lnSpc>
                          <a:spcPts val="1200"/>
                        </a:lnSpc>
                        <a:spcBef>
                          <a:spcPts val="300"/>
                        </a:spcBef>
                        <a:defRPr sz="7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rPr dirty="0" err="1"/>
                        <a:t>宜选网企业主页直接给客户网站导流推广，宜选网每年投放上亿广告费用，为客户带来优质买家</a:t>
                      </a:r>
                      <a:endParaRPr dirty="0"/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矩形"/>
          <p:cNvSpPr/>
          <p:nvPr/>
        </p:nvSpPr>
        <p:spPr>
          <a:xfrm>
            <a:off x="363633" y="6398930"/>
            <a:ext cx="6829233" cy="3181581"/>
          </a:xfrm>
          <a:prstGeom prst="rect">
            <a:avLst/>
          </a:prstGeom>
          <a:solidFill>
            <a:srgbClr val="AA7942">
              <a:alpha val="24710"/>
            </a:srgbClr>
          </a:solidFill>
          <a:ln w="3175">
            <a:solidFill>
              <a:schemeClr val="accent1"/>
            </a:solidFill>
            <a:miter/>
          </a:ln>
        </p:spPr>
        <p:txBody>
          <a:bodyPr lIns="0" tIns="0" rIns="0" bIns="0"/>
          <a:lstStyle/>
          <a:p>
            <a:endParaRPr dirty="0"/>
          </a:p>
        </p:txBody>
      </p:sp>
      <p:pic>
        <p:nvPicPr>
          <p:cNvPr id="153" name="image 101" descr="image 101"/>
          <p:cNvPicPr>
            <a:picLocks noChangeAspect="1"/>
          </p:cNvPicPr>
          <p:nvPr/>
        </p:nvPicPr>
        <p:blipFill>
          <a:blip r:embed="rId2">
            <a:alphaModFix amt="13608"/>
          </a:blip>
          <a:stretch>
            <a:fillRect/>
          </a:stretch>
        </p:blipFill>
        <p:spPr>
          <a:xfrm>
            <a:off x="-41745" y="-429714"/>
            <a:ext cx="7639990" cy="4297495"/>
          </a:xfrm>
          <a:prstGeom prst="rect">
            <a:avLst/>
          </a:prstGeom>
          <a:ln w="12700">
            <a:miter lim="400000"/>
          </a:ln>
        </p:spPr>
      </p:pic>
      <p:pic>
        <p:nvPicPr>
          <p:cNvPr id="154" name="image 2049" descr="image 204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748" y="538120"/>
            <a:ext cx="2136806" cy="512647"/>
          </a:xfrm>
          <a:prstGeom prst="rect">
            <a:avLst/>
          </a:prstGeom>
          <a:ln w="12700">
            <a:miter lim="400000"/>
          </a:ln>
        </p:spPr>
      </p:pic>
      <p:sp>
        <p:nvSpPr>
          <p:cNvPr id="155" name="贸易通旗舰版"/>
          <p:cNvSpPr txBox="1"/>
          <p:nvPr/>
        </p:nvSpPr>
        <p:spPr>
          <a:xfrm>
            <a:off x="5506769" y="616643"/>
            <a:ext cx="1536701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rgbClr val="000000">
                    <a:alpha val="68658"/>
                  </a:srgbClr>
                </a:solidFill>
              </a:defRPr>
            </a:lvl1pPr>
          </a:lstStyle>
          <a:p>
            <a:r>
              <a:t>贸易通旗舰版</a:t>
            </a:r>
          </a:p>
        </p:txBody>
      </p:sp>
      <p:sp>
        <p:nvSpPr>
          <p:cNvPr id="162" name="全视频网站行业唯一"/>
          <p:cNvSpPr txBox="1"/>
          <p:nvPr/>
        </p:nvSpPr>
        <p:spPr>
          <a:xfrm>
            <a:off x="816307" y="1505280"/>
            <a:ext cx="2298701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/>
            </a:lvl1pPr>
          </a:lstStyle>
          <a:p>
            <a:r>
              <a:rPr dirty="0" err="1"/>
              <a:t>全视频网站行业唯一</a:t>
            </a:r>
            <a:endParaRPr dirty="0"/>
          </a:p>
        </p:txBody>
      </p:sp>
      <p:graphicFrame>
        <p:nvGraphicFramePr>
          <p:cNvPr id="163" name="表格"/>
          <p:cNvGraphicFramePr/>
          <p:nvPr>
            <p:extLst>
              <p:ext uri="{D42A27DB-BD31-4B8C-83A1-F6EECF244321}">
                <p14:modId xmlns:p14="http://schemas.microsoft.com/office/powerpoint/2010/main" val="1063640066"/>
              </p:ext>
            </p:extLst>
          </p:nvPr>
        </p:nvGraphicFramePr>
        <p:xfrm>
          <a:off x="462915" y="2067584"/>
          <a:ext cx="6632242" cy="4124643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10325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49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047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2095">
                <a:tc gridSpan="2"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rPr sz="1100" b="1" dirty="0" err="1"/>
                        <a:t>服务项目</a:t>
                      </a:r>
                      <a:endParaRPr sz="1100" b="1" dirty="0"/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266700">
                        <a:defRPr sz="7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rPr sz="1100" b="1" dirty="0" err="1"/>
                        <a:t>服务内容</a:t>
                      </a:r>
                      <a:endParaRPr sz="1100" b="1" dirty="0"/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95">
                <a:tc rowSpan="13">
                  <a:txBody>
                    <a:bodyPr/>
                    <a:lstStyle/>
                    <a:p>
                      <a:pPr algn="ctr" defTabSz="266700">
                        <a:defRPr sz="10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rPr sz="1050" b="1" dirty="0" err="1"/>
                        <a:t>全视频网站</a:t>
                      </a:r>
                      <a:endParaRPr sz="1050" b="1" dirty="0"/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900" kern="1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PingFang SC Regular"/>
                          <a:ea typeface="华文宋体" panose="02010600040101010101" pitchFamily="2" charset="-122"/>
                          <a:cs typeface="PingFang SC Regular"/>
                        </a:rPr>
                        <a:t>全视频外贸营销网站</a:t>
                      </a:r>
                      <a:endParaRPr lang="zh-CN" sz="11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ingFang SC Regular"/>
                        <a:cs typeface="PingFang SC Regular"/>
                      </a:endParaRPr>
                    </a:p>
                  </a:txBody>
                  <a:tcPr marL="50800" marR="50800" marT="50800" marB="50800" anchor="ctr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266700" rtl="0" latinLnBrk="0"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7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rPr lang="zh-CN" altLang="en-US" sz="750" b="0" i="0" u="none" strike="noStrike" cap="none" spc="0" baseline="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PingFang SC Regular"/>
                          <a:sym typeface="Calibri"/>
                        </a:rPr>
                        <a:t>全新视频营销网站功能设计，以视频作为网站核心内容优先展示，满足视频时代用户习惯，提升买家访问体验和商机转化率。</a:t>
                      </a:r>
                    </a:p>
                  </a:txBody>
                  <a:tcPr marL="50800" marR="50800" marT="50800" marB="50800" anchor="ctr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209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rPr dirty="0" err="1"/>
                        <a:t>谷歌官方网站技术规范</a:t>
                      </a:r>
                      <a:endParaRPr dirty="0"/>
                    </a:p>
                  </a:txBody>
                  <a:tcPr marL="50800" marR="50800" marT="50800" marB="508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266700">
                        <a:lnSpc>
                          <a:spcPts val="1200"/>
                        </a:lnSpc>
                        <a:spcBef>
                          <a:spcPts val="200"/>
                        </a:spcBef>
                        <a:defRPr sz="7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rPr dirty="0" err="1"/>
                        <a:t>网站建设符合谷歌官方网站技术规范和谷歌PageSpeed标准</a:t>
                      </a:r>
                      <a:endParaRPr dirty="0"/>
                    </a:p>
                  </a:txBody>
                  <a:tcPr marL="50800" marR="50800" marT="50800" marB="508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0868453"/>
                  </a:ext>
                </a:extLst>
              </a:tr>
              <a:tr h="25209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服务器部署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266700">
                        <a:lnSpc>
                          <a:spcPts val="1200"/>
                        </a:lnSpc>
                        <a:spcBef>
                          <a:spcPts val="200"/>
                        </a:spcBef>
                        <a:defRPr sz="7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中美双骨干机房；IBM云计算平台，全球数据中心，高性能、高安全性云计算服务；谷歌CDN，覆盖全球高速节点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209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全功能营销平台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266700">
                        <a:lnSpc>
                          <a:spcPts val="1200"/>
                        </a:lnSpc>
                        <a:spcBef>
                          <a:spcPts val="200"/>
                        </a:spcBef>
                        <a:defRPr sz="7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rPr dirty="0" err="1"/>
                        <a:t>多终端，多语种；整合建站，推广，互动，询盘转化功能</a:t>
                      </a:r>
                      <a:endParaRPr dirty="0"/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209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多终端营销平台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266700">
                        <a:lnSpc>
                          <a:spcPts val="2100"/>
                        </a:lnSpc>
                        <a:defRPr sz="7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rPr>
                          <a:latin typeface="+mn-lt"/>
                          <a:ea typeface="+mn-ea"/>
                          <a:cs typeface="+mn-cs"/>
                          <a:sym typeface="SimSun"/>
                        </a:rPr>
                        <a:t>网站包含</a:t>
                      </a:r>
                      <a:r>
                        <a:t>PC端/移动端，产品信息同步发布和推广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209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多语种营销平台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266700">
                        <a:lnSpc>
                          <a:spcPts val="1200"/>
                        </a:lnSpc>
                        <a:spcBef>
                          <a:spcPts val="200"/>
                        </a:spcBef>
                        <a:defRPr sz="7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包含英语、法语、德语、西班牙语、俄语、日语等11个语种+9个一带一路区域语种，符合全球各语种买家搜索习惯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209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短视频营销平台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266700">
                        <a:lnSpc>
                          <a:spcPts val="2100"/>
                        </a:lnSpc>
                        <a:defRPr sz="7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短视频网站搭建，专属视频空间，多语种，支持PC/移动端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209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宜选智投广告系统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266700">
                        <a:lnSpc>
                          <a:spcPts val="1200"/>
                        </a:lnSpc>
                        <a:spcBef>
                          <a:spcPts val="200"/>
                        </a:spcBef>
                        <a:defRPr sz="7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对接谷歌/YouTube/TikTok/fb等全球推广平台，自动化智能化广告投放，广告自动优化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209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供应商管理APP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266700">
                        <a:lnSpc>
                          <a:spcPts val="1200"/>
                        </a:lnSpc>
                        <a:spcBef>
                          <a:spcPts val="200"/>
                        </a:spcBef>
                        <a:defRPr sz="7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支持手机端管理，方便高效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209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即时商机系统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266700">
                        <a:lnSpc>
                          <a:spcPts val="1200"/>
                        </a:lnSpc>
                        <a:spcBef>
                          <a:spcPts val="200"/>
                        </a:spcBef>
                        <a:defRPr sz="7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多坐席在线客服，支持与买家音视频互动；对接WhatsApp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209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AI在线客服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266700">
                        <a:lnSpc>
                          <a:spcPts val="1200"/>
                        </a:lnSpc>
                        <a:spcBef>
                          <a:spcPts val="200"/>
                        </a:spcBef>
                        <a:defRPr sz="7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与买家全天候实时在线沟通，提升网站商机转化率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209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VR全景展示系统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266700">
                        <a:lnSpc>
                          <a:spcPts val="1200"/>
                        </a:lnSpc>
                        <a:spcBef>
                          <a:spcPts val="200"/>
                        </a:spcBef>
                        <a:defRPr sz="7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VR全景功能系统，多角度在线展示公司、产品、场景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209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VR音视频互动系统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266700">
                        <a:lnSpc>
                          <a:spcPts val="1200"/>
                        </a:lnSpc>
                        <a:spcBef>
                          <a:spcPts val="200"/>
                        </a:spcBef>
                        <a:defRPr sz="7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rPr dirty="0" err="1"/>
                        <a:t>网页视频会议系统，VR在线直播同步讲解，与买家互动</a:t>
                      </a:r>
                      <a:endParaRPr dirty="0"/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64" name="互联网已经完全进入视频时代，大多数流量和用户时间都已集中在视频内容上。"/>
          <p:cNvSpPr txBox="1"/>
          <p:nvPr/>
        </p:nvSpPr>
        <p:spPr>
          <a:xfrm>
            <a:off x="851565" y="6635186"/>
            <a:ext cx="5886633" cy="762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defTabSz="914400">
              <a:lnSpc>
                <a:spcPct val="150000"/>
              </a:lnSpc>
              <a:defRPr sz="1700" b="1">
                <a:solidFill>
                  <a:srgbClr val="0B2D4E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rPr dirty="0" err="1"/>
              <a:t>互联网已经完全进入视频时代，大多数流量和用户时间都已集中在视频内容上</a:t>
            </a:r>
            <a:r>
              <a:rPr dirty="0"/>
              <a:t>。</a:t>
            </a:r>
          </a:p>
        </p:txBody>
      </p:sp>
      <p:sp>
        <p:nvSpPr>
          <p:cNvPr id="165" name="文本框 22"/>
          <p:cNvSpPr txBox="1"/>
          <p:nvPr/>
        </p:nvSpPr>
        <p:spPr>
          <a:xfrm>
            <a:off x="805037" y="7576612"/>
            <a:ext cx="6047308" cy="1767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defTabSz="914400">
              <a:lnSpc>
                <a:spcPct val="150000"/>
              </a:lnSpc>
              <a:defRPr sz="1700" b="1">
                <a:solidFill>
                  <a:srgbClr val="0B2D4E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rPr dirty="0"/>
              <a:t>贸易通全视频网站是全新形态的外贸B2B视频网站，以领先的</a:t>
            </a:r>
            <a:r>
              <a:rPr dirty="0">
                <a:solidFill>
                  <a:srgbClr val="C72E04"/>
                </a:solidFill>
              </a:rPr>
              <a:t>全球秒播技术</a:t>
            </a:r>
            <a:r>
              <a:rPr dirty="0"/>
              <a:t>和</a:t>
            </a:r>
            <a:r>
              <a:rPr dirty="0">
                <a:solidFill>
                  <a:srgbClr val="C72E04"/>
                </a:solidFill>
              </a:rPr>
              <a:t>用户交互体验</a:t>
            </a:r>
            <a:r>
              <a:rPr dirty="0"/>
              <a:t>，帮助企业快速有效的建立自身品牌，获取全球商机，建立市场优势，形成对传统外贸B2B网站的降维打击。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image 101" descr="image 101"/>
          <p:cNvPicPr>
            <a:picLocks noChangeAspect="1"/>
          </p:cNvPicPr>
          <p:nvPr/>
        </p:nvPicPr>
        <p:blipFill>
          <a:blip r:embed="rId2">
            <a:alphaModFix amt="13608"/>
          </a:blip>
          <a:stretch>
            <a:fillRect/>
          </a:stretch>
        </p:blipFill>
        <p:spPr>
          <a:xfrm>
            <a:off x="-41745" y="-429714"/>
            <a:ext cx="7639990" cy="4297495"/>
          </a:xfrm>
          <a:prstGeom prst="rect">
            <a:avLst/>
          </a:prstGeom>
          <a:ln w="12700">
            <a:miter lim="400000"/>
          </a:ln>
        </p:spPr>
      </p:pic>
      <p:pic>
        <p:nvPicPr>
          <p:cNvPr id="169" name="image 2049" descr="image 204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748" y="538120"/>
            <a:ext cx="2136806" cy="512647"/>
          </a:xfrm>
          <a:prstGeom prst="rect">
            <a:avLst/>
          </a:prstGeom>
          <a:ln w="12700">
            <a:miter lim="400000"/>
          </a:ln>
        </p:spPr>
      </p:pic>
      <p:sp>
        <p:nvSpPr>
          <p:cNvPr id="170" name="贸易通旗舰版"/>
          <p:cNvSpPr txBox="1"/>
          <p:nvPr/>
        </p:nvSpPr>
        <p:spPr>
          <a:xfrm>
            <a:off x="5506769" y="616643"/>
            <a:ext cx="1536701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rgbClr val="000000">
                    <a:alpha val="68658"/>
                  </a:srgbClr>
                </a:solidFill>
              </a:defRPr>
            </a:lvl1pPr>
          </a:lstStyle>
          <a:p>
            <a:r>
              <a:t>贸易通旗舰版</a:t>
            </a:r>
          </a:p>
        </p:txBody>
      </p:sp>
      <p:sp>
        <p:nvSpPr>
          <p:cNvPr id="177" name="网站技术行业领先"/>
          <p:cNvSpPr txBox="1"/>
          <p:nvPr/>
        </p:nvSpPr>
        <p:spPr>
          <a:xfrm>
            <a:off x="816307" y="1637308"/>
            <a:ext cx="2044701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/>
            </a:lvl1pPr>
          </a:lstStyle>
          <a:p>
            <a:r>
              <a:t>网站技术行业领先</a:t>
            </a:r>
          </a:p>
        </p:txBody>
      </p:sp>
      <p:graphicFrame>
        <p:nvGraphicFramePr>
          <p:cNvPr id="178" name="表格"/>
          <p:cNvGraphicFramePr/>
          <p:nvPr>
            <p:extLst>
              <p:ext uri="{D42A27DB-BD31-4B8C-83A1-F6EECF244321}">
                <p14:modId xmlns:p14="http://schemas.microsoft.com/office/powerpoint/2010/main" val="4232480964"/>
              </p:ext>
            </p:extLst>
          </p:nvPr>
        </p:nvGraphicFramePr>
        <p:xfrm>
          <a:off x="487364" y="2217602"/>
          <a:ext cx="6676251" cy="7579995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9306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72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683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2095">
                <a:tc gridSpan="2"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rPr sz="1100" b="1" dirty="0" err="1"/>
                        <a:t>服务项目</a:t>
                      </a:r>
                      <a:endParaRPr sz="1100" b="1" dirty="0"/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266700">
                        <a:defRPr sz="7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rPr sz="1100" b="1" dirty="0" err="1"/>
                        <a:t>服务内容</a:t>
                      </a:r>
                      <a:endParaRPr sz="1100" b="1" dirty="0"/>
                    </a:p>
                  </a:txBody>
                  <a:tcPr marL="50800" marR="50800" marT="50800" marB="508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9893485"/>
                  </a:ext>
                </a:extLst>
              </a:tr>
              <a:tr h="252095">
                <a:tc rowSpan="5">
                  <a:txBody>
                    <a:bodyPr/>
                    <a:lstStyle/>
                    <a:p>
                      <a:pPr algn="ctr" defTabSz="266700">
                        <a:defRPr sz="10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rPr b="1" dirty="0" err="1"/>
                        <a:t>网站基本配置</a:t>
                      </a:r>
                      <a:endParaRPr b="1" dirty="0"/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rPr dirty="0" err="1"/>
                        <a:t>独立域名</a:t>
                      </a:r>
                      <a:endParaRPr dirty="0"/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266700">
                        <a:lnSpc>
                          <a:spcPts val="1200"/>
                        </a:lnSpc>
                        <a:spcBef>
                          <a:spcPts val="200"/>
                        </a:spcBef>
                        <a:defRPr sz="7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国际顶级域名：.com 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9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IP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266700">
                        <a:lnSpc>
                          <a:spcPts val="1200"/>
                        </a:lnSpc>
                        <a:spcBef>
                          <a:spcPts val="200"/>
                        </a:spcBef>
                        <a:defRPr sz="7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独立IP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209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rPr dirty="0" err="1"/>
                        <a:t>智能DNS解析</a:t>
                      </a:r>
                      <a:endParaRPr dirty="0"/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266700">
                        <a:lnSpc>
                          <a:spcPts val="1200"/>
                        </a:lnSpc>
                        <a:spcBef>
                          <a:spcPts val="200"/>
                        </a:spcBef>
                        <a:defRPr sz="7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rPr dirty="0" err="1"/>
                        <a:t>支持</a:t>
                      </a:r>
                      <a:endParaRPr dirty="0"/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209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SSL数字证书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266700">
                        <a:lnSpc>
                          <a:spcPts val="1200"/>
                        </a:lnSpc>
                        <a:spcBef>
                          <a:spcPts val="200"/>
                        </a:spcBef>
                        <a:defRPr sz="7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安全认证，提高网站转化率，提高搜索引擎排名权重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209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数据安全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266700">
                        <a:lnSpc>
                          <a:spcPts val="1200"/>
                        </a:lnSpc>
                        <a:spcBef>
                          <a:spcPts val="200"/>
                        </a:spcBef>
                        <a:defRPr sz="7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中美机房双重备份；网站安全云监控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2095">
                <a:tc rowSpan="24">
                  <a:txBody>
                    <a:bodyPr/>
                    <a:lstStyle/>
                    <a:p>
                      <a:pPr algn="ctr" defTabSz="266700">
                        <a:defRPr sz="10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rPr b="1" dirty="0" err="1"/>
                        <a:t>网站基础功能</a:t>
                      </a:r>
                      <a:endParaRPr b="1" dirty="0"/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网站专业模板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266700">
                        <a:lnSpc>
                          <a:spcPts val="1200"/>
                        </a:lnSpc>
                        <a:spcBef>
                          <a:spcPts val="200"/>
                        </a:spcBef>
                        <a:defRPr sz="7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各种风格的外贸营销型网站专业模板供选择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209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网站SEO设置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266700">
                        <a:lnSpc>
                          <a:spcPts val="1200"/>
                        </a:lnSpc>
                        <a:spcBef>
                          <a:spcPts val="200"/>
                        </a:spcBef>
                        <a:defRPr sz="7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可以自定义网页标题、关键词、描述等SEO项目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209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产品关键词标签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266700">
                        <a:lnSpc>
                          <a:spcPts val="1200"/>
                        </a:lnSpc>
                        <a:spcBef>
                          <a:spcPts val="200"/>
                        </a:spcBef>
                        <a:defRPr sz="7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每个产品可单独设置Tag关键词，生成独立的关键词推广页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209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网站地图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266700">
                        <a:lnSpc>
                          <a:spcPts val="1200"/>
                        </a:lnSpc>
                        <a:spcBef>
                          <a:spcPts val="200"/>
                        </a:spcBef>
                        <a:defRPr sz="7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提升搜素引擎收录效率，增强推广效果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209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rPr dirty="0" err="1"/>
                        <a:t>企业形象展示</a:t>
                      </a:r>
                      <a:endParaRPr dirty="0"/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266700">
                        <a:lnSpc>
                          <a:spcPts val="1200"/>
                        </a:lnSpc>
                        <a:spcBef>
                          <a:spcPts val="200"/>
                        </a:spcBef>
                        <a:defRPr sz="7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网站LOGO，顶部Banner，首屏形象图片，首页、分类页展示产品设置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209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rPr dirty="0" err="1"/>
                        <a:t>产品展示</a:t>
                      </a:r>
                      <a:endParaRPr dirty="0"/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266700">
                        <a:lnSpc>
                          <a:spcPts val="1200"/>
                        </a:lnSpc>
                        <a:spcBef>
                          <a:spcPts val="200"/>
                        </a:spcBef>
                        <a:defRPr sz="7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个性化展示，表格、图片、视频、VR均支持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209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rPr dirty="0" err="1"/>
                        <a:t>产品分类导航</a:t>
                      </a:r>
                      <a:endParaRPr dirty="0"/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266700">
                        <a:lnSpc>
                          <a:spcPts val="1200"/>
                        </a:lnSpc>
                        <a:spcBef>
                          <a:spcPts val="200"/>
                        </a:spcBef>
                        <a:defRPr sz="7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支持二级分类导航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209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rPr dirty="0" err="1"/>
                        <a:t>公司信息</a:t>
                      </a:r>
                      <a:endParaRPr dirty="0"/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266700">
                        <a:lnSpc>
                          <a:spcPts val="1200"/>
                        </a:lnSpc>
                        <a:spcBef>
                          <a:spcPts val="200"/>
                        </a:spcBef>
                        <a:defRPr sz="7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公司基础信息、视频信息、新闻资讯等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209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rPr dirty="0" err="1"/>
                        <a:t>视频点播</a:t>
                      </a:r>
                      <a:endParaRPr dirty="0"/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266700">
                        <a:lnSpc>
                          <a:spcPts val="1200"/>
                        </a:lnSpc>
                        <a:spcBef>
                          <a:spcPts val="200"/>
                        </a:spcBef>
                        <a:defRPr sz="7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网站视频点播系统，支持视频分组，标签和引用等管理功能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209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rPr dirty="0" err="1"/>
                        <a:t>社交平台分享</a:t>
                      </a:r>
                      <a:endParaRPr dirty="0"/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266700">
                        <a:lnSpc>
                          <a:spcPts val="1200"/>
                        </a:lnSpc>
                        <a:spcBef>
                          <a:spcPts val="200"/>
                        </a:spcBef>
                        <a:defRPr sz="7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支持各类社交分享facebook\linkedin\Ins\YouTube等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209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rPr dirty="0" err="1"/>
                        <a:t>产品批量导入</a:t>
                      </a:r>
                      <a:endParaRPr dirty="0"/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266700">
                        <a:lnSpc>
                          <a:spcPts val="1200"/>
                        </a:lnSpc>
                        <a:spcBef>
                          <a:spcPts val="200"/>
                        </a:spcBef>
                        <a:defRPr sz="7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高效便捷发布产品信息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5209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rPr dirty="0" err="1"/>
                        <a:t>新闻模块</a:t>
                      </a:r>
                      <a:endParaRPr dirty="0"/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266700">
                        <a:lnSpc>
                          <a:spcPts val="1200"/>
                        </a:lnSpc>
                        <a:spcBef>
                          <a:spcPts val="200"/>
                        </a:spcBef>
                        <a:defRPr sz="7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发布，修改，删除等管理功能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5209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rPr dirty="0" err="1"/>
                        <a:t>图片管理</a:t>
                      </a:r>
                      <a:endParaRPr dirty="0"/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266700">
                        <a:lnSpc>
                          <a:spcPts val="1200"/>
                        </a:lnSpc>
                        <a:spcBef>
                          <a:spcPts val="200"/>
                        </a:spcBef>
                        <a:defRPr sz="7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支持批量上传产品图片，水印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5209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rPr dirty="0" err="1"/>
                        <a:t>PDF文件下载</a:t>
                      </a:r>
                      <a:endParaRPr dirty="0"/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266700">
                        <a:lnSpc>
                          <a:spcPts val="1200"/>
                        </a:lnSpc>
                        <a:spcBef>
                          <a:spcPts val="200"/>
                        </a:spcBef>
                        <a:defRPr sz="7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支持产品信息、公司信息的PDF文件下载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5209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rPr dirty="0" err="1"/>
                        <a:t>国内免打扰</a:t>
                      </a:r>
                      <a:endParaRPr dirty="0"/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266700">
                        <a:lnSpc>
                          <a:spcPts val="1200"/>
                        </a:lnSpc>
                        <a:spcBef>
                          <a:spcPts val="200"/>
                        </a:spcBef>
                        <a:defRPr sz="7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可以按分类或全站设置国内用户不能访问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5209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rPr dirty="0" err="1"/>
                        <a:t>加密展示</a:t>
                      </a:r>
                      <a:endParaRPr dirty="0"/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266700">
                        <a:lnSpc>
                          <a:spcPts val="1200"/>
                        </a:lnSpc>
                        <a:spcBef>
                          <a:spcPts val="200"/>
                        </a:spcBef>
                        <a:defRPr sz="7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定向给指定用户访问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5209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rPr dirty="0" err="1"/>
                        <a:t>用户权限</a:t>
                      </a:r>
                      <a:endParaRPr dirty="0"/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266700">
                        <a:lnSpc>
                          <a:spcPts val="1200"/>
                        </a:lnSpc>
                        <a:spcBef>
                          <a:spcPts val="200"/>
                        </a:spcBef>
                        <a:defRPr sz="7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可以自定义用户权限、支持多用户管理，分配不同业务角色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5209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rPr dirty="0" err="1"/>
                        <a:t>IP屏蔽</a:t>
                      </a:r>
                      <a:endParaRPr dirty="0"/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266700">
                        <a:lnSpc>
                          <a:spcPts val="1200"/>
                        </a:lnSpc>
                        <a:spcBef>
                          <a:spcPts val="200"/>
                        </a:spcBef>
                        <a:defRPr sz="7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根据具体国家设置IP屏蔽访问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5209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rPr dirty="0" err="1"/>
                        <a:t>外贸邮</a:t>
                      </a:r>
                      <a:endParaRPr dirty="0"/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266700">
                        <a:lnSpc>
                          <a:spcPts val="1200"/>
                        </a:lnSpc>
                        <a:spcBef>
                          <a:spcPts val="200"/>
                        </a:spcBef>
                        <a:defRPr sz="7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外贸业务专用邮箱，邮箱和询盘功能互通，提升商机转化率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5209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rPr dirty="0" err="1"/>
                        <a:t>询盘管理</a:t>
                      </a:r>
                      <a:endParaRPr dirty="0"/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266700">
                        <a:lnSpc>
                          <a:spcPts val="1200"/>
                        </a:lnSpc>
                        <a:spcBef>
                          <a:spcPts val="200"/>
                        </a:spcBef>
                        <a:defRPr sz="7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买家CRM系统，询盘查看、评级，分配不同业务员跟进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5209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defTabSz="266700">
                        <a:lnSpc>
                          <a:spcPts val="1200"/>
                        </a:lnSpc>
                        <a:spcBef>
                          <a:spcPts val="200"/>
                        </a:spcBef>
                        <a:defRPr sz="7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可以自定义询盘格式、询盘内容，满足客户个性化需求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5209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defTabSz="266700">
                        <a:lnSpc>
                          <a:spcPts val="1200"/>
                        </a:lnSpc>
                        <a:spcBef>
                          <a:spcPts val="200"/>
                        </a:spcBef>
                        <a:defRPr sz="7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手机APP实时查看询盘内容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5209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rPr dirty="0" err="1"/>
                        <a:t>EDM邮件营销</a:t>
                      </a:r>
                      <a:endParaRPr dirty="0"/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266700">
                        <a:lnSpc>
                          <a:spcPts val="1200"/>
                        </a:lnSpc>
                        <a:spcBef>
                          <a:spcPts val="200"/>
                        </a:spcBef>
                        <a:defRPr sz="7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邮件自动营销系统，提供专业邮件模板，宜选买家库支持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5209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rPr dirty="0" err="1"/>
                        <a:t>网站数据报表</a:t>
                      </a:r>
                      <a:endParaRPr dirty="0"/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266700">
                        <a:lnSpc>
                          <a:spcPts val="1200"/>
                        </a:lnSpc>
                        <a:spcBef>
                          <a:spcPts val="200"/>
                        </a:spcBef>
                        <a:defRPr sz="7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rPr dirty="0" err="1"/>
                        <a:t>支持十套数据分析报表，支持第三方访问统计</a:t>
                      </a:r>
                      <a:endParaRPr dirty="0"/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矩形"/>
          <p:cNvSpPr/>
          <p:nvPr/>
        </p:nvSpPr>
        <p:spPr>
          <a:xfrm>
            <a:off x="462827" y="6451720"/>
            <a:ext cx="6730039" cy="2906771"/>
          </a:xfrm>
          <a:prstGeom prst="rect">
            <a:avLst/>
          </a:prstGeom>
          <a:solidFill>
            <a:srgbClr val="AA7942">
              <a:alpha val="24710"/>
            </a:srgbClr>
          </a:solidFill>
          <a:ln w="3175">
            <a:solidFill>
              <a:schemeClr val="accent1"/>
            </a:solidFill>
            <a:miter/>
          </a:ln>
        </p:spPr>
        <p:txBody>
          <a:bodyPr lIns="0" tIns="0" rIns="0" bIns="0"/>
          <a:lstStyle/>
          <a:p>
            <a:endParaRPr/>
          </a:p>
        </p:txBody>
      </p:sp>
      <p:pic>
        <p:nvPicPr>
          <p:cNvPr id="182" name="image 101" descr="image 101"/>
          <p:cNvPicPr>
            <a:picLocks noChangeAspect="1"/>
          </p:cNvPicPr>
          <p:nvPr/>
        </p:nvPicPr>
        <p:blipFill>
          <a:blip r:embed="rId2">
            <a:alphaModFix amt="13608"/>
          </a:blip>
          <a:stretch>
            <a:fillRect/>
          </a:stretch>
        </p:blipFill>
        <p:spPr>
          <a:xfrm>
            <a:off x="-41745" y="-429714"/>
            <a:ext cx="7639990" cy="4297495"/>
          </a:xfrm>
          <a:prstGeom prst="rect">
            <a:avLst/>
          </a:prstGeom>
          <a:ln w="12700">
            <a:miter lim="400000"/>
          </a:ln>
        </p:spPr>
      </p:pic>
      <p:pic>
        <p:nvPicPr>
          <p:cNvPr id="183" name="image 2049" descr="image 204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748" y="538120"/>
            <a:ext cx="2136806" cy="512647"/>
          </a:xfrm>
          <a:prstGeom prst="rect">
            <a:avLst/>
          </a:prstGeom>
          <a:ln w="12700">
            <a:miter lim="400000"/>
          </a:ln>
        </p:spPr>
      </p:pic>
      <p:sp>
        <p:nvSpPr>
          <p:cNvPr id="184" name="贸易通旗舰版"/>
          <p:cNvSpPr txBox="1"/>
          <p:nvPr/>
        </p:nvSpPr>
        <p:spPr>
          <a:xfrm>
            <a:off x="5506769" y="616643"/>
            <a:ext cx="1536701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rgbClr val="000000">
                    <a:alpha val="68658"/>
                  </a:srgbClr>
                </a:solidFill>
              </a:defRPr>
            </a:lvl1pPr>
          </a:lstStyle>
          <a:p>
            <a:r>
              <a:t>贸易通旗舰版</a:t>
            </a:r>
          </a:p>
        </p:txBody>
      </p:sp>
      <p:sp>
        <p:nvSpPr>
          <p:cNvPr id="191" name="全流程服务行业唯一"/>
          <p:cNvSpPr txBox="1"/>
          <p:nvPr/>
        </p:nvSpPr>
        <p:spPr>
          <a:xfrm>
            <a:off x="816307" y="1637308"/>
            <a:ext cx="2298701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/>
            </a:lvl1pPr>
          </a:lstStyle>
          <a:p>
            <a:r>
              <a:t>全流程服务行业唯一</a:t>
            </a:r>
          </a:p>
        </p:txBody>
      </p:sp>
      <p:graphicFrame>
        <p:nvGraphicFramePr>
          <p:cNvPr id="193" name="表格"/>
          <p:cNvGraphicFramePr/>
          <p:nvPr>
            <p:extLst>
              <p:ext uri="{D42A27DB-BD31-4B8C-83A1-F6EECF244321}">
                <p14:modId xmlns:p14="http://schemas.microsoft.com/office/powerpoint/2010/main" val="979103870"/>
              </p:ext>
            </p:extLst>
          </p:nvPr>
        </p:nvGraphicFramePr>
        <p:xfrm>
          <a:off x="462915" y="2086042"/>
          <a:ext cx="6730039" cy="3722624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901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14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172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2095">
                <a:tc gridSpan="2"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rPr sz="1100" b="1" dirty="0" err="1"/>
                        <a:t>服务项目</a:t>
                      </a:r>
                      <a:endParaRPr sz="1100" b="1" dirty="0"/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266700">
                        <a:defRPr sz="7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rPr sz="1100" b="1" dirty="0" err="1"/>
                        <a:t>服务内容</a:t>
                      </a:r>
                      <a:endParaRPr sz="1100" b="1" dirty="0"/>
                    </a:p>
                  </a:txBody>
                  <a:tcPr marL="50800" marR="50800" marT="50800" marB="508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2206234"/>
                  </a:ext>
                </a:extLst>
              </a:tr>
              <a:tr h="252095">
                <a:tc rowSpan="8">
                  <a:txBody>
                    <a:bodyPr/>
                    <a:lstStyle/>
                    <a:p>
                      <a:pPr algn="ctr" defTabSz="266700">
                        <a:defRPr sz="10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rPr b="1"/>
                        <a:t>外贸运营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rPr dirty="0" err="1"/>
                        <a:t>宜选网优质采购意向推荐</a:t>
                      </a:r>
                      <a:endParaRPr dirty="0"/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266700">
                        <a:lnSpc>
                          <a:spcPts val="1200"/>
                        </a:lnSpc>
                        <a:spcBef>
                          <a:spcPts val="200"/>
                        </a:spcBef>
                        <a:defRPr sz="7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宜选网400万优质认证海外买家库，大量精准采购需求匹配推荐给客户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9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宜选网优质供应商推荐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266700">
                        <a:lnSpc>
                          <a:spcPts val="1200"/>
                        </a:lnSpc>
                        <a:spcBef>
                          <a:spcPts val="200"/>
                        </a:spcBef>
                        <a:defRPr sz="7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把外贸企业客户推荐给宜选网400万优质认证海外买家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209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宜选网视频采购会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266700">
                        <a:lnSpc>
                          <a:spcPts val="1200"/>
                        </a:lnSpc>
                        <a:spcBef>
                          <a:spcPts val="200"/>
                        </a:spcBef>
                        <a:defRPr sz="7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宜选网组织海外买家和外贸企业，一对一视频互动洽谈，采购助理协助，促进订单成交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209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商机协助跟进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l" defTabSz="266700">
                        <a:lnSpc>
                          <a:spcPts val="1200"/>
                        </a:lnSpc>
                        <a:spcBef>
                          <a:spcPts val="200"/>
                        </a:spcBef>
                        <a:defRPr sz="7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宜选外贸顾问，英语专八，多年外贸经验，5X8小时在线支持；协助客户跟进订单，提升商机转化；外贸业务咨询，帮助客户提高外贸业务能力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209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外贸业务咨询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209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上门服务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266700">
                        <a:lnSpc>
                          <a:spcPts val="1200"/>
                        </a:lnSpc>
                        <a:spcBef>
                          <a:spcPts val="300"/>
                        </a:spcBef>
                        <a:defRPr sz="7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根据客户需求上门，操作指导培训，推广效果分析提升，外贸物流订单支持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209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rPr dirty="0" err="1"/>
                        <a:t>外贸实战培训认证</a:t>
                      </a:r>
                      <a:endParaRPr dirty="0"/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266700">
                        <a:lnSpc>
                          <a:spcPts val="1200"/>
                        </a:lnSpc>
                        <a:spcBef>
                          <a:spcPts val="300"/>
                        </a:spcBef>
                        <a:defRPr sz="7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宜选网外贸电子商务和业务培训认证，主流推广平台营销实战能力提升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209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rPr dirty="0" err="1"/>
                        <a:t>外贸精品沙龙</a:t>
                      </a:r>
                      <a:endParaRPr dirty="0"/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266700">
                        <a:lnSpc>
                          <a:spcPts val="1200"/>
                        </a:lnSpc>
                        <a:spcBef>
                          <a:spcPts val="200"/>
                        </a:spcBef>
                        <a:defRPr sz="7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rPr dirty="0" err="1"/>
                        <a:t>业内专家大咖讲座，分享外贸行业动态，营销平台实操指导</a:t>
                      </a:r>
                      <a:endParaRPr dirty="0"/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2095">
                <a:tc rowSpan="4">
                  <a:txBody>
                    <a:bodyPr/>
                    <a:lstStyle/>
                    <a:p>
                      <a:pPr marL="0" marR="0" lvl="0" indent="0" algn="ctr" defTabSz="2667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0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rPr lang="zh-CN" altLang="en-US" b="1" dirty="0"/>
                        <a:t>数字物流</a:t>
                      </a:r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rPr dirty="0" err="1"/>
                        <a:t>宜选货管家数字物流平台</a:t>
                      </a:r>
                      <a:endParaRPr dirty="0"/>
                    </a:p>
                  </a:txBody>
                  <a:tcPr marL="50800" marR="50800" marT="50800" marB="508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266700">
                        <a:lnSpc>
                          <a:spcPts val="1200"/>
                        </a:lnSpc>
                        <a:spcBef>
                          <a:spcPts val="200"/>
                        </a:spcBef>
                        <a:defRPr sz="7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rPr dirty="0" err="1"/>
                        <a:t>专业外贸物流询价平台，提供具备快速询价和价格优势的一站式外贸物流服务，提高业务效率，降低物流成本</a:t>
                      </a:r>
                      <a:endParaRPr dirty="0"/>
                    </a:p>
                  </a:txBody>
                  <a:tcPr marL="50800" marR="50800" marT="50800" marB="508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1435424"/>
                  </a:ext>
                </a:extLst>
              </a:tr>
              <a:tr h="252095">
                <a:tc vMerge="1">
                  <a:txBody>
                    <a:bodyPr/>
                    <a:lstStyle/>
                    <a:p>
                      <a:pPr algn="ctr" defTabSz="266700">
                        <a:defRPr sz="10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endParaRPr dirty="0"/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rPr dirty="0" err="1"/>
                        <a:t>全链路物流运力体系</a:t>
                      </a:r>
                      <a:endParaRPr dirty="0"/>
                    </a:p>
                  </a:txBody>
                  <a:tcPr marL="50800" marR="50800" marT="50800" marB="508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266700">
                        <a:lnSpc>
                          <a:spcPts val="1200"/>
                        </a:lnSpc>
                        <a:spcBef>
                          <a:spcPts val="200"/>
                        </a:spcBef>
                        <a:defRPr sz="7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rPr dirty="0" err="1"/>
                        <a:t>数字化技术整合两千多家入驻物流商，精选两万多条精品国际物流路线，覆盖海运拼箱、海运整箱、空运、快递、铁路等全链路外贸物流体系</a:t>
                      </a:r>
                      <a:endParaRPr dirty="0"/>
                    </a:p>
                  </a:txBody>
                  <a:tcPr marL="50800" marR="50800" marT="50800" marB="508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1574372"/>
                  </a:ext>
                </a:extLst>
              </a:tr>
              <a:tr h="252095">
                <a:tc vMerge="1">
                  <a:txBody>
                    <a:bodyPr/>
                    <a:lstStyle/>
                    <a:p>
                      <a:pPr algn="ctr" defTabSz="266700">
                        <a:defRPr sz="10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endParaRPr dirty="0"/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rPr dirty="0" err="1"/>
                        <a:t>高标准遴选优质物流商</a:t>
                      </a:r>
                      <a:endParaRPr dirty="0"/>
                    </a:p>
                  </a:txBody>
                  <a:tcPr marL="50800" marR="50800" marT="50800" marB="508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266700">
                        <a:lnSpc>
                          <a:spcPts val="1200"/>
                        </a:lnSpc>
                        <a:spcBef>
                          <a:spcPts val="200"/>
                        </a:spcBef>
                        <a:defRPr sz="7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rPr dirty="0" err="1"/>
                        <a:t>基于物流速度、价格、包装、售后等维度评价体系和高标准服务考核评级指标，遴选优质物流商提供优质物流服务</a:t>
                      </a:r>
                      <a:endParaRPr dirty="0"/>
                    </a:p>
                  </a:txBody>
                  <a:tcPr marL="50800" marR="50800" marT="50800" marB="508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5755079"/>
                  </a:ext>
                </a:extLst>
              </a:tr>
              <a:tr h="252095">
                <a:tc vMerge="1">
                  <a:txBody>
                    <a:bodyPr/>
                    <a:lstStyle/>
                    <a:p>
                      <a:pPr algn="ctr" defTabSz="266700">
                        <a:defRPr sz="10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endParaRPr dirty="0"/>
                    </a:p>
                  </a:txBody>
                  <a:tcPr marL="50800" marR="50800" marT="50800" marB="50800" anchor="ctr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266700">
                        <a:defRPr sz="90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t>物流方案顾问</a:t>
                      </a:r>
                    </a:p>
                  </a:txBody>
                  <a:tcPr marL="50800" marR="50800" marT="50800" marB="508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266700">
                        <a:lnSpc>
                          <a:spcPts val="1200"/>
                        </a:lnSpc>
                        <a:spcBef>
                          <a:spcPts val="200"/>
                        </a:spcBef>
                        <a:defRPr sz="750">
                          <a:uFill>
                            <a:solidFill>
                              <a:srgbClr val="000000"/>
                            </a:solidFill>
                          </a:uFill>
                          <a:latin typeface="华文宋体"/>
                          <a:ea typeface="华文宋体"/>
                          <a:cs typeface="华文宋体"/>
                          <a:sym typeface="华文宋体"/>
                        </a:defRPr>
                      </a:pPr>
                      <a:r>
                        <a:rPr dirty="0"/>
                        <a:t>全流程外贸物流服务，定制个性物流方案，跟进物流进度，5X8小时在线支持</a:t>
                      </a:r>
                    </a:p>
                  </a:txBody>
                  <a:tcPr marL="50800" marR="50800" marT="50800" marB="508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672902"/>
                  </a:ext>
                </a:extLst>
              </a:tr>
            </a:tbl>
          </a:graphicData>
        </a:graphic>
      </p:graphicFrame>
      <p:sp>
        <p:nvSpPr>
          <p:cNvPr id="195" name="我们不仅用运营大型外贸平台的技术帮客户网站做推广，同时用大型外贸平台的资源、经验帮客户网站做运营。"/>
          <p:cNvSpPr txBox="1"/>
          <p:nvPr/>
        </p:nvSpPr>
        <p:spPr>
          <a:xfrm>
            <a:off x="873620" y="6686658"/>
            <a:ext cx="5624767" cy="762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defTabSz="914400">
              <a:lnSpc>
                <a:spcPct val="150000"/>
              </a:lnSpc>
              <a:defRPr sz="1700" b="1">
                <a:solidFill>
                  <a:srgbClr val="0B2D4E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t>我们不仅用运营大型外贸平台的技术帮客户网站做推广，同时用大型外贸平台的资源、经验帮客户网站做运营。</a:t>
            </a:r>
          </a:p>
        </p:txBody>
      </p:sp>
      <p:sp>
        <p:nvSpPr>
          <p:cNvPr id="196" name="文本框 22"/>
          <p:cNvSpPr txBox="1"/>
          <p:nvPr/>
        </p:nvSpPr>
        <p:spPr>
          <a:xfrm>
            <a:off x="827090" y="7804120"/>
            <a:ext cx="6047309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defTabSz="914400">
              <a:lnSpc>
                <a:spcPct val="150000"/>
              </a:lnSpc>
              <a:defRPr sz="1700" b="1">
                <a:solidFill>
                  <a:srgbClr val="0B2D4E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t>全流程服务：客户规模的证明、运营实力的象征。</a:t>
            </a:r>
          </a:p>
        </p:txBody>
      </p:sp>
      <p:sp>
        <p:nvSpPr>
          <p:cNvPr id="197" name="外贸独立站推广，贸易通最强"/>
          <p:cNvSpPr txBox="1"/>
          <p:nvPr/>
        </p:nvSpPr>
        <p:spPr>
          <a:xfrm>
            <a:off x="1115519" y="8556600"/>
            <a:ext cx="4965701" cy="533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3000" b="1"/>
            </a:lvl1pPr>
          </a:lstStyle>
          <a:p>
            <a:r>
              <a:t>外贸独立站推广，贸易通最强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主题​​">
      <a:majorFont>
        <a:latin typeface="Helvetica"/>
        <a:ea typeface="Helvetica"/>
        <a:cs typeface="Helvetica"/>
      </a:majorFont>
      <a:minorFont>
        <a:latin typeface="SimSun"/>
        <a:ea typeface="SimSun"/>
        <a:cs typeface="SimSu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175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1425786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1425786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 主题​​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主题​​">
      <a:majorFont>
        <a:latin typeface="Helvetica"/>
        <a:ea typeface="Helvetica"/>
        <a:cs typeface="Helvetica"/>
      </a:majorFont>
      <a:minorFont>
        <a:latin typeface="SimSun"/>
        <a:ea typeface="SimSun"/>
        <a:cs typeface="SimSu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175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1425786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1425786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822</Words>
  <Application>Microsoft Office PowerPoint</Application>
  <PresentationFormat>自定义</PresentationFormat>
  <Paragraphs>279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3" baseType="lpstr">
      <vt:lpstr>PingFang SC Regular</vt:lpstr>
      <vt:lpstr>华文宋体</vt:lpstr>
      <vt:lpstr>SimSun</vt:lpstr>
      <vt:lpstr>Arial</vt:lpstr>
      <vt:lpstr>Calibri</vt:lpstr>
      <vt:lpstr>Helvetica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sailor chen</cp:lastModifiedBy>
  <cp:revision>9</cp:revision>
  <dcterms:modified xsi:type="dcterms:W3CDTF">2024-10-26T01:28:14Z</dcterms:modified>
</cp:coreProperties>
</file>